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6" r:id="rId1"/>
  </p:sldMasterIdLst>
  <p:notesMasterIdLst>
    <p:notesMasterId r:id="rId22"/>
  </p:notesMasterIdLst>
  <p:handoutMasterIdLst>
    <p:handoutMasterId r:id="rId23"/>
  </p:handoutMasterIdLst>
  <p:sldIdLst>
    <p:sldId id="591" r:id="rId2"/>
    <p:sldId id="260" r:id="rId3"/>
    <p:sldId id="601" r:id="rId4"/>
    <p:sldId id="451" r:id="rId5"/>
    <p:sldId id="262" r:id="rId6"/>
    <p:sldId id="261" r:id="rId7"/>
    <p:sldId id="463" r:id="rId8"/>
    <p:sldId id="614" r:id="rId9"/>
    <p:sldId id="615" r:id="rId10"/>
    <p:sldId id="412" r:id="rId11"/>
    <p:sldId id="413" r:id="rId12"/>
    <p:sldId id="607" r:id="rId13"/>
    <p:sldId id="606" r:id="rId14"/>
    <p:sldId id="608" r:id="rId15"/>
    <p:sldId id="609" r:id="rId16"/>
    <p:sldId id="610" r:id="rId17"/>
    <p:sldId id="611" r:id="rId18"/>
    <p:sldId id="605" r:id="rId19"/>
    <p:sldId id="292" r:id="rId20"/>
    <p:sldId id="612" r:id="rId21"/>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Hainsworth" initials="BH" lastIdx="22" clrIdx="0">
    <p:extLst>
      <p:ext uri="{19B8F6BF-5375-455C-9EA6-DF929625EA0E}">
        <p15:presenceInfo xmlns:p15="http://schemas.microsoft.com/office/powerpoint/2012/main" userId="S-1-5-21-1801674531-1788223648-725345543-12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4F4"/>
    <a:srgbClr val="ECEFEF"/>
    <a:srgbClr val="7F4637"/>
    <a:srgbClr val="5C3F22"/>
    <a:srgbClr val="E8FBF8"/>
    <a:srgbClr val="D2EEF7"/>
    <a:srgbClr val="D9F6FF"/>
    <a:srgbClr val="D67939"/>
    <a:srgbClr val="DA8A50"/>
    <a:srgbClr val="5D4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28" autoAdjust="0"/>
    <p:restoredTop sz="83438" autoAdjust="0"/>
  </p:normalViewPr>
  <p:slideViewPr>
    <p:cSldViewPr snapToGrid="0">
      <p:cViewPr varScale="1">
        <p:scale>
          <a:sx n="90" d="100"/>
          <a:sy n="90" d="100"/>
        </p:scale>
        <p:origin x="1280" y="200"/>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17632"/>
    </p:cViewPr>
  </p:outlineViewPr>
  <p:notesTextViewPr>
    <p:cViewPr>
      <p:scale>
        <a:sx n="120" d="100"/>
        <a:sy n="120" d="100"/>
      </p:scale>
      <p:origin x="0" y="0"/>
    </p:cViewPr>
  </p:notesTextViewPr>
  <p:sorterViewPr>
    <p:cViewPr>
      <p:scale>
        <a:sx n="106" d="100"/>
        <a:sy n="106" d="100"/>
      </p:scale>
      <p:origin x="0" y="0"/>
    </p:cViewPr>
  </p:sorterViewPr>
  <p:notesViewPr>
    <p:cSldViewPr snapToGrid="0">
      <p:cViewPr varScale="1">
        <p:scale>
          <a:sx n="83" d="100"/>
          <a:sy n="83" d="100"/>
        </p:scale>
        <p:origin x="3952"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Salesforce Sans"/>
                <a:ea typeface="+mn-ea"/>
                <a:cs typeface="+mn-cs"/>
              </a:rPr>
              <a:t>Familiar with Einstein APIs?</a:t>
            </a:r>
          </a:p>
        </p:txBody>
      </p:sp>
    </p:spTree>
    <p:extLst>
      <p:ext uri="{BB962C8B-B14F-4D97-AF65-F5344CB8AC3E}">
        <p14:creationId xmlns:p14="http://schemas.microsoft.com/office/powerpoint/2010/main" val="4275570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63482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 pieces of information</a:t>
            </a:r>
          </a:p>
          <a:p>
            <a:r>
              <a:rPr lang="en-US" dirty="0"/>
              <a:t>Just put a big number</a:t>
            </a:r>
          </a:p>
          <a:p>
            <a:r>
              <a:rPr lang="en-US" dirty="0"/>
              <a:t>Auth token for command line callouts to train </a:t>
            </a:r>
            <a:r>
              <a:rPr lang="en-US" dirty="0" err="1"/>
              <a:t>einstein</a:t>
            </a:r>
            <a:endParaRPr lang="en-US" dirty="0"/>
          </a:p>
        </p:txBody>
      </p:sp>
    </p:spTree>
    <p:extLst>
      <p:ext uri="{BB962C8B-B14F-4D97-AF65-F5344CB8AC3E}">
        <p14:creationId xmlns:p14="http://schemas.microsoft.com/office/powerpoint/2010/main" val="3643979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Created a </a:t>
            </a:r>
            <a:r>
              <a:rPr lang="en-US" dirty="0" err="1"/>
              <a:t>cheatsheet</a:t>
            </a:r>
            <a:r>
              <a:rPr lang="en-US" dirty="0"/>
              <a:t> for you</a:t>
            </a:r>
          </a:p>
          <a:p>
            <a:r>
              <a:rPr lang="en-US" dirty="0"/>
              <a:t>DE has a more complex UI example</a:t>
            </a:r>
          </a:p>
          <a:p>
            <a:r>
              <a:rPr lang="en-US" dirty="0"/>
              <a:t>Looks intimidating, lots of it is boilerplate</a:t>
            </a:r>
          </a:p>
        </p:txBody>
      </p:sp>
    </p:spTree>
    <p:extLst>
      <p:ext uri="{BB962C8B-B14F-4D97-AF65-F5344CB8AC3E}">
        <p14:creationId xmlns:p14="http://schemas.microsoft.com/office/powerpoint/2010/main" val="3671720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number for uploaded photos, used for next step</a:t>
            </a:r>
          </a:p>
        </p:txBody>
      </p:sp>
    </p:spTree>
    <p:extLst>
      <p:ext uri="{BB962C8B-B14F-4D97-AF65-F5344CB8AC3E}">
        <p14:creationId xmlns:p14="http://schemas.microsoft.com/office/powerpoint/2010/main" val="2268761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fancy with parameters available, today going with defaults</a:t>
            </a:r>
          </a:p>
        </p:txBody>
      </p:sp>
    </p:spTree>
    <p:extLst>
      <p:ext uri="{BB962C8B-B14F-4D97-AF65-F5344CB8AC3E}">
        <p14:creationId xmlns:p14="http://schemas.microsoft.com/office/powerpoint/2010/main" val="3606279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we just train Einstein in a few commands?</a:t>
            </a:r>
          </a:p>
          <a:p>
            <a:r>
              <a:rPr lang="en-US" dirty="0"/>
              <a:t>Going to be used in all of our future API calls</a:t>
            </a:r>
          </a:p>
        </p:txBody>
      </p:sp>
    </p:spTree>
    <p:extLst>
      <p:ext uri="{BB962C8B-B14F-4D97-AF65-F5344CB8AC3E}">
        <p14:creationId xmlns:p14="http://schemas.microsoft.com/office/powerpoint/2010/main" val="2107066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4264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where you’ll plug everything in</a:t>
            </a:r>
          </a:p>
        </p:txBody>
      </p:sp>
    </p:spTree>
    <p:extLst>
      <p:ext uri="{BB962C8B-B14F-4D97-AF65-F5344CB8AC3E}">
        <p14:creationId xmlns:p14="http://schemas.microsoft.com/office/powerpoint/2010/main" val="2706406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950322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what to do if result was incorrect , try again, etc.</a:t>
            </a:r>
          </a:p>
        </p:txBody>
      </p:sp>
    </p:spTree>
    <p:extLst>
      <p:ext uri="{BB962C8B-B14F-4D97-AF65-F5344CB8AC3E}">
        <p14:creationId xmlns:p14="http://schemas.microsoft.com/office/powerpoint/2010/main" val="3903122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a:t>
            </a:r>
          </a:p>
        </p:txBody>
      </p:sp>
    </p:spTree>
    <p:extLst>
      <p:ext uri="{BB962C8B-B14F-4D97-AF65-F5344CB8AC3E}">
        <p14:creationId xmlns:p14="http://schemas.microsoft.com/office/powerpoint/2010/main" val="1567483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4017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b="1" dirty="0"/>
              <a:t>Key Message</a:t>
            </a:r>
            <a:br>
              <a:rPr lang="en-US" dirty="0"/>
            </a:br>
            <a:r>
              <a:rPr lang="en-US" dirty="0"/>
              <a:t>Salesforce is a publicly traded company. Customers should make buying decisions only on the products commercially available.</a:t>
            </a:r>
          </a:p>
          <a:p>
            <a:endParaRPr lang="en-US" b="1" dirty="0"/>
          </a:p>
          <a:p>
            <a:r>
              <a:rPr lang="en-US" b="1" dirty="0"/>
              <a:t>Talk Track</a:t>
            </a:r>
            <a:br>
              <a:rPr lang="en-US" dirty="0"/>
            </a:br>
            <a:r>
              <a:rPr lang="en-US" dirty="0"/>
              <a:t>Before I begin, just a quick note that you should base your purchasing decisions on products and services that are currently available.</a:t>
            </a:r>
            <a:br>
              <a:rPr lang="en-US" dirty="0"/>
            </a:br>
            <a:endParaRPr lang="en-US" dirty="0"/>
          </a:p>
        </p:txBody>
      </p:sp>
    </p:spTree>
    <p:extLst>
      <p:ext uri="{BB962C8B-B14F-4D97-AF65-F5344CB8AC3E}">
        <p14:creationId xmlns:p14="http://schemas.microsoft.com/office/powerpoint/2010/main" val="1528535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detection vs classification</a:t>
            </a:r>
          </a:p>
          <a:p>
            <a:r>
              <a:rPr lang="en-US" dirty="0"/>
              <a:t>NLP: </a:t>
            </a:r>
            <a:r>
              <a:rPr lang="en-US" dirty="0" err="1"/>
              <a:t>Sentiment,intent</a:t>
            </a:r>
            <a:endParaRPr lang="en-US" dirty="0"/>
          </a:p>
          <a:p>
            <a:r>
              <a:rPr lang="en-US" dirty="0"/>
              <a:t>New OCR one?</a:t>
            </a:r>
          </a:p>
          <a:p>
            <a:endParaRPr lang="en-US" dirty="0"/>
          </a:p>
        </p:txBody>
      </p:sp>
    </p:spTree>
    <p:extLst>
      <p:ext uri="{BB962C8B-B14F-4D97-AF65-F5344CB8AC3E}">
        <p14:creationId xmlns:p14="http://schemas.microsoft.com/office/powerpoint/2010/main" val="3431551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1550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have to be SME</a:t>
            </a:r>
          </a:p>
          <a:p>
            <a:r>
              <a:rPr lang="en-US" dirty="0"/>
              <a:t>Store audit</a:t>
            </a:r>
          </a:p>
          <a:p>
            <a:r>
              <a:rPr lang="en-US" dirty="0"/>
              <a:t>Build part catalog, build on top of that with API for inventory</a:t>
            </a:r>
          </a:p>
        </p:txBody>
      </p:sp>
    </p:spTree>
    <p:extLst>
      <p:ext uri="{BB962C8B-B14F-4D97-AF65-F5344CB8AC3E}">
        <p14:creationId xmlns:p14="http://schemas.microsoft.com/office/powerpoint/2010/main" val="2168627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3558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Unmanaged package</a:t>
            </a:r>
          </a:p>
          <a:p>
            <a:r>
              <a:rPr lang="en-US" dirty="0"/>
              <a:t>Good starting point, sample page</a:t>
            </a:r>
          </a:p>
        </p:txBody>
      </p:sp>
    </p:spTree>
    <p:extLst>
      <p:ext uri="{BB962C8B-B14F-4D97-AF65-F5344CB8AC3E}">
        <p14:creationId xmlns:p14="http://schemas.microsoft.com/office/powerpoint/2010/main" val="511950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sterile photo of a part on your desk</a:t>
            </a:r>
          </a:p>
          <a:p>
            <a:r>
              <a:rPr lang="en-US" dirty="0"/>
              <a:t>Example later will be residential dryer repair</a:t>
            </a:r>
          </a:p>
          <a:p>
            <a:r>
              <a:rPr lang="en-US" dirty="0"/>
              <a:t>Relevant for how it will be in the field</a:t>
            </a:r>
          </a:p>
          <a:p>
            <a:r>
              <a:rPr lang="en-US" dirty="0"/>
              <a:t>Models only as good as you train them to be</a:t>
            </a:r>
          </a:p>
        </p:txBody>
      </p:sp>
    </p:spTree>
    <p:extLst>
      <p:ext uri="{BB962C8B-B14F-4D97-AF65-F5344CB8AC3E}">
        <p14:creationId xmlns:p14="http://schemas.microsoft.com/office/powerpoint/2010/main" val="185779817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7.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4.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48.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pic>
        <p:nvPicPr>
          <p:cNvPr id="25" name="Picture 24">
            <a:extLst>
              <a:ext uri="{FF2B5EF4-FFF2-40B4-BE49-F238E27FC236}">
                <a16:creationId xmlns:a16="http://schemas.microsoft.com/office/drawing/2014/main" id="{53424396-1ABB-C24B-ACCA-76C9FDCCCAA7}"/>
              </a:ext>
            </a:extLst>
          </p:cNvPr>
          <p:cNvPicPr>
            <a:picLocks/>
          </p:cNvPicPr>
          <p:nvPr userDrawn="1"/>
        </p:nvPicPr>
        <p:blipFill>
          <a:blip r:embed="rId3">
            <a:alphaModFix amt="54000"/>
          </a:blip>
          <a:stretch>
            <a:fillRect/>
          </a:stretch>
        </p:blipFill>
        <p:spPr>
          <a:xfrm>
            <a:off x="2290014" y="6169536"/>
            <a:ext cx="1501850" cy="488509"/>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4"/>
          <a:stretch>
            <a:fillRect/>
          </a:stretch>
        </p:blipFill>
        <p:spPr>
          <a:xfrm>
            <a:off x="0" y="0"/>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1810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6444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5"/>
          <a:stretch>
            <a:fillRect/>
          </a:stretch>
        </p:blipFill>
        <p:spPr>
          <a:xfrm>
            <a:off x="501090" y="490789"/>
            <a:ext cx="1048823" cy="734309"/>
          </a:xfrm>
          <a:prstGeom prst="rect">
            <a:avLst/>
          </a:prstGeom>
          <a:ln w="12700">
            <a:miter lim="400000"/>
          </a:ln>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19"/>
            <a:ext cx="2172551" cy="2213858"/>
            <a:chOff x="1028459" y="5082986"/>
            <a:chExt cx="1928871" cy="1965545"/>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3">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3">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85783" y="5082986"/>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3">
            <a:alphaModFix amt="54000"/>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3">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pic>
        <p:nvPicPr>
          <p:cNvPr id="26" name="Picture 25">
            <a:extLst>
              <a:ext uri="{FF2B5EF4-FFF2-40B4-BE49-F238E27FC236}">
                <a16:creationId xmlns:a16="http://schemas.microsoft.com/office/drawing/2014/main" id="{AAA0F863-5ED9-BF47-9E43-9B5A7E5D55EA}"/>
              </a:ext>
            </a:extLst>
          </p:cNvPr>
          <p:cNvPicPr>
            <a:picLocks/>
          </p:cNvPicPr>
          <p:nvPr userDrawn="1"/>
        </p:nvPicPr>
        <p:blipFill>
          <a:blip r:embed="rId3">
            <a:alphaModFix amt="22000"/>
          </a:blip>
          <a:stretch>
            <a:fillRect/>
          </a:stretch>
        </p:blipFill>
        <p:spPr>
          <a:xfrm>
            <a:off x="2268541" y="6200090"/>
            <a:ext cx="1501850" cy="488509"/>
          </a:xfrm>
          <a:prstGeom prst="rect">
            <a:avLst/>
          </a:prstGeom>
          <a:effectLst>
            <a:outerShdw blurRad="50800" dist="50800" dir="5400000" algn="ctr" rotWithShape="0">
              <a:srgbClr val="000000">
                <a:alpha val="10000"/>
              </a:srgbClr>
            </a:outerShdw>
          </a:effectLst>
        </p:spPr>
      </p:pic>
      <p:pic>
        <p:nvPicPr>
          <p:cNvPr id="21" name="Picture 20">
            <a:extLst>
              <a:ext uri="{FF2B5EF4-FFF2-40B4-BE49-F238E27FC236}">
                <a16:creationId xmlns:a16="http://schemas.microsoft.com/office/drawing/2014/main" id="{4D07FE5E-A6AA-884E-A18B-3D6ED3F41826}"/>
              </a:ext>
            </a:extLst>
          </p:cNvPr>
          <p:cNvPicPr>
            <a:picLocks/>
          </p:cNvPicPr>
          <p:nvPr userDrawn="1"/>
        </p:nvPicPr>
        <p:blipFill>
          <a:blip r:embed="rId3">
            <a:alphaModFix amt="54000"/>
          </a:blip>
          <a:stretch>
            <a:fillRect/>
          </a:stretch>
        </p:blipFill>
        <p:spPr>
          <a:xfrm rot="21420000">
            <a:off x="2324847" y="6184813"/>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8"/>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3738510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ging Area -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450AA5-2995-C14A-9FA5-7F4AE2FC5A79}"/>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63579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5929091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ging Area - Cent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588"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57306928-D84D-C24E-B905-B726AB8AA1E0}"/>
              </a:ext>
            </a:extLst>
          </p:cNvPr>
          <p:cNvSpPr>
            <a:spLocks noGrp="1"/>
          </p:cNvSpPr>
          <p:nvPr>
            <p:ph type="ftr" sz="quarter" idx="3"/>
          </p:nvPr>
        </p:nvSpPr>
        <p:spPr>
          <a:xfrm>
            <a:off x="5262232"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7724141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ging Area - Center W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BADF6A-1985-D340-BD6A-E1BA71A59553}"/>
              </a:ext>
            </a:extLst>
          </p:cNvPr>
          <p:cNvPicPr>
            <a:picLocks noChangeAspect="1"/>
          </p:cNvPicPr>
          <p:nvPr userDrawn="1"/>
        </p:nvPicPr>
        <p:blipFill>
          <a:blip r:embed="rId2"/>
          <a:stretch>
            <a:fillRect/>
          </a:stretch>
        </p:blipFill>
        <p:spPr>
          <a:xfrm flipH="1">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2998766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gn Callout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DD63AB-3F17-DB4D-B97C-9E87FE0F95A2}"/>
              </a:ext>
            </a:extLst>
          </p:cNvPr>
          <p:cNvPicPr>
            <a:picLocks/>
          </p:cNvPicPr>
          <p:nvPr userDrawn="1"/>
        </p:nvPicPr>
        <p:blipFill>
          <a:blip r:embed="rId2"/>
          <a:stretch>
            <a:fillRect/>
          </a:stretch>
        </p:blipFill>
        <p:spPr>
          <a:xfrm>
            <a:off x="3912" y="451412"/>
            <a:ext cx="12181000" cy="6406587"/>
          </a:xfrm>
          <a:prstGeom prst="rect">
            <a:avLst/>
          </a:prstGeom>
        </p:spPr>
      </p:pic>
      <p:grpSp>
        <p:nvGrpSpPr>
          <p:cNvPr id="5" name="Group 4">
            <a:extLst>
              <a:ext uri="{FF2B5EF4-FFF2-40B4-BE49-F238E27FC236}">
                <a16:creationId xmlns:a16="http://schemas.microsoft.com/office/drawing/2014/main" id="{BEB7A154-80AF-884B-9103-802962731CCC}"/>
              </a:ext>
            </a:extLst>
          </p:cNvPr>
          <p:cNvGrpSpPr/>
          <p:nvPr userDrawn="1"/>
        </p:nvGrpSpPr>
        <p:grpSpPr>
          <a:xfrm>
            <a:off x="361916" y="1168147"/>
            <a:ext cx="11488254" cy="5174417"/>
            <a:chOff x="361916" y="1483200"/>
            <a:chExt cx="11488254" cy="4859364"/>
          </a:xfrm>
        </p:grpSpPr>
        <p:pic>
          <p:nvPicPr>
            <p:cNvPr id="9" name="Picture 8">
              <a:extLst>
                <a:ext uri="{FF2B5EF4-FFF2-40B4-BE49-F238E27FC236}">
                  <a16:creationId xmlns:a16="http://schemas.microsoft.com/office/drawing/2014/main" id="{C1CC8955-2005-0840-A06C-321CEB97D10F}"/>
                </a:ext>
              </a:extLst>
            </p:cNvPr>
            <p:cNvPicPr>
              <a:picLocks noChangeAspect="1"/>
            </p:cNvPicPr>
            <p:nvPr userDrawn="1"/>
          </p:nvPicPr>
          <p:blipFill rotWithShape="1">
            <a:blip r:embed="rId3"/>
            <a:srcRect b="23226"/>
            <a:stretch/>
          </p:blipFill>
          <p:spPr>
            <a:xfrm>
              <a:off x="361916" y="1483200"/>
              <a:ext cx="11488254" cy="4859364"/>
            </a:xfrm>
            <a:prstGeom prst="rect">
              <a:avLst/>
            </a:prstGeom>
          </p:spPr>
        </p:pic>
        <p:sp>
          <p:nvSpPr>
            <p:cNvPr id="17" name="Rectangle 16">
              <a:extLst>
                <a:ext uri="{FF2B5EF4-FFF2-40B4-BE49-F238E27FC236}">
                  <a16:creationId xmlns:a16="http://schemas.microsoft.com/office/drawing/2014/main" id="{483480C6-C049-D147-A3F2-744296E2C36E}"/>
                </a:ext>
              </a:extLst>
            </p:cNvPr>
            <p:cNvSpPr/>
            <p:nvPr userDrawn="1"/>
          </p:nvSpPr>
          <p:spPr>
            <a:xfrm>
              <a:off x="1060704" y="1728216"/>
              <a:ext cx="10191347" cy="4170616"/>
            </a:xfrm>
            <a:prstGeom prst="rect">
              <a:avLst/>
            </a:prstGeom>
            <a:solidFill>
              <a:schemeClr val="bg1">
                <a:alpha val="5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3" name="Content Placeholder 2"/>
          <p:cNvSpPr>
            <a:spLocks noGrp="1"/>
          </p:cNvSpPr>
          <p:nvPr userDrawn="1">
            <p:ph sz="quarter" idx="11"/>
          </p:nvPr>
        </p:nvSpPr>
        <p:spPr>
          <a:xfrm>
            <a:off x="1332991" y="1662392"/>
            <a:ext cx="9882779" cy="2982487"/>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5488405" y="5553456"/>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a:t>Click to edit Master title style</a:t>
            </a:r>
            <a:endParaRPr lang="de-DE" dirty="0"/>
          </a:p>
        </p:txBody>
      </p:sp>
      <p:sp>
        <p:nvSpPr>
          <p:cNvPr id="4" name="Rectangle 3">
            <a:extLst>
              <a:ext uri="{FF2B5EF4-FFF2-40B4-BE49-F238E27FC236}">
                <a16:creationId xmlns:a16="http://schemas.microsoft.com/office/drawing/2014/main" id="{8EF3F076-4E88-394E-B0C4-605B6B7209BD}"/>
              </a:ext>
            </a:extLst>
          </p:cNvPr>
          <p:cNvSpPr/>
          <p:nvPr userDrawn="1"/>
        </p:nvSpPr>
        <p:spPr>
          <a:xfrm>
            <a:off x="2424223" y="6097046"/>
            <a:ext cx="7470488" cy="258598"/>
          </a:xfrm>
          <a:prstGeom prst="rect">
            <a:avLst/>
          </a:prstGeom>
          <a:solidFill>
            <a:schemeClr val="bg2">
              <a:alpha val="4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15" name="Rectangle 14">
            <a:extLst>
              <a:ext uri="{FF2B5EF4-FFF2-40B4-BE49-F238E27FC236}">
                <a16:creationId xmlns:a16="http://schemas.microsoft.com/office/drawing/2014/main" id="{6777D621-29AB-804C-A406-B0BCC5E95204}"/>
              </a:ext>
            </a:extLst>
          </p:cNvPr>
          <p:cNvSpPr/>
          <p:nvPr userDrawn="1"/>
        </p:nvSpPr>
        <p:spPr>
          <a:xfrm>
            <a:off x="877688" y="1096392"/>
            <a:ext cx="10656451" cy="183755"/>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1431090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cene Left - Mountai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t="681"/>
          <a:stretch/>
        </p:blipFill>
        <p:spPr>
          <a:xfrm>
            <a:off x="0" y="48515"/>
            <a:ext cx="12188816" cy="6809485"/>
          </a:xfrm>
          <a:prstGeom prst="rect">
            <a:avLst/>
          </a:prstGeom>
          <a:solidFill>
            <a:schemeClr val="accent1"/>
          </a:solidFill>
          <a:ln w="25400">
            <a:noFill/>
          </a:ln>
          <a:effectLst/>
          <a:scene3d>
            <a:camera prst="orthographicFront"/>
            <a:lightRig rig="contrasting" dir="t">
              <a:rot lat="0" lon="0" rev="2400000"/>
            </a:lightRig>
          </a:scene3d>
          <a:sp3d prstMaterial="powder">
            <a:bevelB w="0" h="0"/>
          </a:sp3d>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pic>
        <p:nvPicPr>
          <p:cNvPr id="11" name="Picture 10">
            <a:extLst>
              <a:ext uri="{FF2B5EF4-FFF2-40B4-BE49-F238E27FC236}">
                <a16:creationId xmlns:a16="http://schemas.microsoft.com/office/drawing/2014/main" id="{6C003A7E-962C-6844-A672-D8D0E15379E3}"/>
              </a:ext>
            </a:extLst>
          </p:cNvPr>
          <p:cNvPicPr>
            <a:picLocks noChangeAspect="1"/>
          </p:cNvPicPr>
          <p:nvPr userDrawn="1"/>
        </p:nvPicPr>
        <p:blipFill>
          <a:blip r:embed="rId4"/>
          <a:stretch>
            <a:fillRect/>
          </a:stretch>
        </p:blipFill>
        <p:spPr>
          <a:xfrm rot="120000" flipH="1">
            <a:off x="212879" y="4229190"/>
            <a:ext cx="1555887" cy="1998883"/>
          </a:xfrm>
          <a:prstGeom prst="rect">
            <a:avLst/>
          </a:prstGeom>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657133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cene Right - Look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8BCE5C-4560-1A4B-A4E2-AE71D2634AD9}"/>
              </a:ext>
            </a:extLst>
          </p:cNvPr>
          <p:cNvPicPr>
            <a:picLocks noChangeAspect="1"/>
          </p:cNvPicPr>
          <p:nvPr userDrawn="1"/>
        </p:nvPicPr>
        <p:blipFill>
          <a:blip r:embed="rId2"/>
          <a:stretch>
            <a:fillRect/>
          </a:stretch>
        </p:blipFill>
        <p:spPr>
          <a:xfrm>
            <a:off x="0" y="1787"/>
            <a:ext cx="12188823" cy="6856212"/>
          </a:xfrm>
          <a:prstGeom prst="rect">
            <a:avLst/>
          </a:prstGeom>
        </p:spPr>
      </p:pic>
      <p:pic>
        <p:nvPicPr>
          <p:cNvPr id="11" name="Picture 10">
            <a:extLst>
              <a:ext uri="{FF2B5EF4-FFF2-40B4-BE49-F238E27FC236}">
                <a16:creationId xmlns:a16="http://schemas.microsoft.com/office/drawing/2014/main" id="{EBF2F642-406A-C247-9A38-0678B4334577}"/>
              </a:ext>
            </a:extLst>
          </p:cNvPr>
          <p:cNvPicPr>
            <a:picLocks noChangeAspect="1"/>
          </p:cNvPicPr>
          <p:nvPr userDrawn="1"/>
        </p:nvPicPr>
        <p:blipFill rotWithShape="1">
          <a:blip r:embed="rId3"/>
          <a:srcRect l="25164"/>
          <a:stretch/>
        </p:blipFill>
        <p:spPr>
          <a:xfrm>
            <a:off x="3067290" y="1791"/>
            <a:ext cx="9121525" cy="6856209"/>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5"/>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879E3402-35C6-BA43-AC93-8513433EE46E}"/>
              </a:ext>
            </a:extLst>
          </p:cNvPr>
          <p:cNvSpPr>
            <a:spLocks noGrp="1"/>
          </p:cNvSpPr>
          <p:nvPr>
            <p:ph type="ftr" sz="quarter" idx="3"/>
          </p:nvPr>
        </p:nvSpPr>
        <p:spPr>
          <a:xfrm>
            <a:off x="7419372" y="6583407"/>
            <a:ext cx="4183028" cy="1993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Tree>
    <p:extLst>
      <p:ext uri="{BB962C8B-B14F-4D97-AF65-F5344CB8AC3E}">
        <p14:creationId xmlns:p14="http://schemas.microsoft.com/office/powerpoint/2010/main" val="9791295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cene Left - Vie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2CCBFF-1155-8C4A-A052-41C692CAD649}"/>
              </a:ext>
            </a:extLst>
          </p:cNvPr>
          <p:cNvPicPr>
            <a:picLocks noChangeAspect="1"/>
          </p:cNvPicPr>
          <p:nvPr userDrawn="1"/>
        </p:nvPicPr>
        <p:blipFill>
          <a:blip r:embed="rId2"/>
          <a:stretch>
            <a:fillRect/>
          </a:stretch>
        </p:blipFill>
        <p:spPr>
          <a:xfrm>
            <a:off x="0" y="1786"/>
            <a:ext cx="12188824" cy="6856214"/>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pic>
        <p:nvPicPr>
          <p:cNvPr id="4" name="Picture 3">
            <a:extLst>
              <a:ext uri="{FF2B5EF4-FFF2-40B4-BE49-F238E27FC236}">
                <a16:creationId xmlns:a16="http://schemas.microsoft.com/office/drawing/2014/main" id="{D0F1D93B-F8F0-ED45-B267-2C40C9355B5B}"/>
              </a:ext>
            </a:extLst>
          </p:cNvPr>
          <p:cNvPicPr>
            <a:picLocks noChangeAspect="1"/>
          </p:cNvPicPr>
          <p:nvPr userDrawn="1"/>
        </p:nvPicPr>
        <p:blipFill>
          <a:blip r:embed="rId5"/>
          <a:stretch>
            <a:fillRect/>
          </a:stretch>
        </p:blipFill>
        <p:spPr>
          <a:xfrm flipH="1">
            <a:off x="777885" y="5277052"/>
            <a:ext cx="2957937" cy="1602216"/>
          </a:xfrm>
          <a:prstGeom prst="rect">
            <a:avLst/>
          </a:prstGeom>
        </p:spPr>
      </p:pic>
      <p:sp>
        <p:nvSpPr>
          <p:cNvPr id="14" name="Footer Placeholder 3">
            <a:extLst>
              <a:ext uri="{FF2B5EF4-FFF2-40B4-BE49-F238E27FC236}">
                <a16:creationId xmlns:a16="http://schemas.microsoft.com/office/drawing/2014/main" id="{4429208C-C1B0-8042-8CE0-389F81A543B0}"/>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4080662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ene Right - Mountain Pea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2AAAE4-6338-3E4D-BABC-CCC27CF68BFC}"/>
              </a:ext>
            </a:extLst>
          </p:cNvPr>
          <p:cNvPicPr>
            <a:picLocks noChangeAspect="1"/>
          </p:cNvPicPr>
          <p:nvPr userDrawn="1"/>
        </p:nvPicPr>
        <p:blipFill>
          <a:blip r:embed="rId2"/>
          <a:stretch>
            <a:fillRect/>
          </a:stretch>
        </p:blipFill>
        <p:spPr>
          <a:xfrm>
            <a:off x="0" y="1788"/>
            <a:ext cx="12188823" cy="6856212"/>
          </a:xfrm>
          <a:prstGeom prst="rect">
            <a:avLst/>
          </a:prstGeom>
        </p:spPr>
      </p:pic>
      <p:pic>
        <p:nvPicPr>
          <p:cNvPr id="10" name="Picture 9">
            <a:extLst>
              <a:ext uri="{FF2B5EF4-FFF2-40B4-BE49-F238E27FC236}">
                <a16:creationId xmlns:a16="http://schemas.microsoft.com/office/drawing/2014/main" id="{D9644855-744A-ED4D-91F5-7F53B6D09479}"/>
              </a:ext>
            </a:extLst>
          </p:cNvPr>
          <p:cNvPicPr>
            <a:picLocks noChangeAspect="1"/>
          </p:cNvPicPr>
          <p:nvPr userDrawn="1"/>
        </p:nvPicPr>
        <p:blipFill>
          <a:blip r:embed="rId3"/>
          <a:stretch>
            <a:fillRect/>
          </a:stretch>
        </p:blipFill>
        <p:spPr>
          <a:xfrm>
            <a:off x="0" y="1787"/>
            <a:ext cx="12188823" cy="6856212"/>
          </a:xfrm>
          <a:prstGeom prst="rect">
            <a:avLst/>
          </a:prstGeom>
        </p:spPr>
      </p:pic>
      <p:pic>
        <p:nvPicPr>
          <p:cNvPr id="16" name="Picture 15">
            <a:extLst>
              <a:ext uri="{FF2B5EF4-FFF2-40B4-BE49-F238E27FC236}">
                <a16:creationId xmlns:a16="http://schemas.microsoft.com/office/drawing/2014/main" id="{44AECEEB-3C1D-8941-899B-48749067A264}"/>
              </a:ext>
            </a:extLst>
          </p:cNvPr>
          <p:cNvPicPr>
            <a:picLocks noChangeAspect="1"/>
          </p:cNvPicPr>
          <p:nvPr userDrawn="1"/>
        </p:nvPicPr>
        <p:blipFill>
          <a:blip r:embed="rId4"/>
          <a:stretch>
            <a:fillRect/>
          </a:stretch>
        </p:blipFill>
        <p:spPr>
          <a:xfrm>
            <a:off x="0" y="1788"/>
            <a:ext cx="12188823" cy="6856212"/>
          </a:xfrm>
          <a:prstGeom prst="rect">
            <a:avLst/>
          </a:prstGeom>
        </p:spPr>
      </p:pic>
      <p:sp>
        <p:nvSpPr>
          <p:cNvPr id="3" name="Content Placeholder 2"/>
          <p:cNvSpPr>
            <a:spLocks noGrp="1"/>
          </p:cNvSpPr>
          <p:nvPr userDrawn="1">
            <p:ph sz="quarter" idx="11"/>
          </p:nvPr>
        </p:nvSpPr>
        <p:spPr>
          <a:xfrm>
            <a:off x="571500" y="1764286"/>
            <a:ext cx="11045952" cy="3697729"/>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2" name="pasted-image.pdf" descr="pasted-image.pdf"/>
          <p:cNvPicPr>
            <a:picLocks noChangeAspect="1"/>
          </p:cNvPicPr>
          <p:nvPr userDrawn="1"/>
        </p:nvPicPr>
        <p:blipFill>
          <a:blip r:embed="rId5"/>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44D92A31-BEFC-6E4E-954B-10B3B2F8FF19}"/>
              </a:ext>
            </a:extLst>
          </p:cNvPr>
          <p:cNvSpPr>
            <a:spLocks noGrp="1"/>
          </p:cNvSpPr>
          <p:nvPr>
            <p:ph type="ftr" sz="quarter" idx="3"/>
          </p:nvPr>
        </p:nvSpPr>
        <p:spPr>
          <a:xfrm>
            <a:off x="3822994" y="6571832"/>
            <a:ext cx="5507989" cy="213858"/>
          </a:xfrm>
          <a:prstGeom prst="rect">
            <a:avLst/>
          </a:prstGeom>
        </p:spPr>
        <p:txBody>
          <a:bodyPr vert="horz" lIns="0" tIns="0" rIns="0" bIns="0" rtlCol="0" anchor="b"/>
          <a:lstStyle>
            <a:lvl1pPr>
              <a:defRPr lang="en-US" sz="1100" kern="12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493951DF-A915-4EC3-BCE3-AB57E8C45575}"/>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371542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ene Right - Ballo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2EA77-6313-8240-BB2A-9860C6C6A4A6}"/>
              </a:ext>
            </a:extLst>
          </p:cNvPr>
          <p:cNvPicPr>
            <a:picLocks noChangeAspect="1"/>
          </p:cNvPicPr>
          <p:nvPr userDrawn="1"/>
        </p:nvPicPr>
        <p:blipFill>
          <a:blip r:embed="rId2"/>
          <a:stretch>
            <a:fillRect/>
          </a:stretch>
        </p:blipFill>
        <p:spPr>
          <a:xfrm>
            <a:off x="0" y="1786"/>
            <a:ext cx="12188824" cy="6856214"/>
          </a:xfrm>
          <a:prstGeom prst="rect">
            <a:avLst/>
          </a:prstGeom>
        </p:spPr>
      </p:pic>
      <p:sp>
        <p:nvSpPr>
          <p:cNvPr id="3" name="Content Placeholder 2"/>
          <p:cNvSpPr>
            <a:spLocks noGrp="1"/>
          </p:cNvSpPr>
          <p:nvPr userDrawn="1">
            <p:ph sz="quarter" idx="11"/>
          </p:nvPr>
        </p:nvSpPr>
        <p:spPr>
          <a:xfrm>
            <a:off x="571500" y="1764287"/>
            <a:ext cx="7962900" cy="425785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9" name="Footer Placeholder 3">
            <a:extLst>
              <a:ext uri="{FF2B5EF4-FFF2-40B4-BE49-F238E27FC236}">
                <a16:creationId xmlns:a16="http://schemas.microsoft.com/office/drawing/2014/main" id="{7B3B4D4D-74A0-DA46-AD21-38708C9C577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F2A12B4A-C85D-408F-BE44-0ED8DB43E6C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4126929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13E119-9FD7-D446-B03F-ED372D4DE5DA}"/>
              </a:ext>
            </a:extLst>
          </p:cNvPr>
          <p:cNvPicPr>
            <a:picLocks noChangeAspect="1"/>
          </p:cNvPicPr>
          <p:nvPr userDrawn="1"/>
        </p:nvPicPr>
        <p:blipFill rotWithShape="1">
          <a:blip r:embed="rId2">
            <a:alphaModFix amt="80000"/>
          </a:blip>
          <a:srcRect t="-900" b="900"/>
          <a:stretch/>
        </p:blipFill>
        <p:spPr>
          <a:xfrm>
            <a:off x="0" y="219455"/>
            <a:ext cx="12188825" cy="6638545"/>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D34182B3-BC83-574F-BEFD-A10EC2325B88}"/>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811451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 B">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23318"/>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58226"/>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3"/>
          <a:stretch>
            <a:fillRect/>
          </a:stretch>
        </p:blipFill>
        <p:spPr>
          <a:xfrm>
            <a:off x="501090" y="490789"/>
            <a:ext cx="1048823" cy="734309"/>
          </a:xfrm>
          <a:prstGeom prst="rect">
            <a:avLst/>
          </a:prstGeom>
          <a:ln w="12700">
            <a:miter lim="400000"/>
          </a:ln>
        </p:spPr>
      </p:pic>
      <p:pic>
        <p:nvPicPr>
          <p:cNvPr id="9" name="Picture 8">
            <a:extLst>
              <a:ext uri="{FF2B5EF4-FFF2-40B4-BE49-F238E27FC236}">
                <a16:creationId xmlns:a16="http://schemas.microsoft.com/office/drawing/2014/main" id="{FD6CD50B-992F-2D45-95B4-9F183FA7202B}"/>
              </a:ext>
            </a:extLst>
          </p:cNvPr>
          <p:cNvPicPr>
            <a:picLocks/>
          </p:cNvPicPr>
          <p:nvPr userDrawn="1"/>
        </p:nvPicPr>
        <p:blipFill>
          <a:blip r:embed="rId4">
            <a:alphaModFix amt="54000"/>
          </a:blip>
          <a:stretch>
            <a:fillRect/>
          </a:stretch>
        </p:blipFill>
        <p:spPr>
          <a:xfrm>
            <a:off x="2401019" y="6196228"/>
            <a:ext cx="1333398" cy="433716"/>
          </a:xfrm>
          <a:prstGeom prst="rect">
            <a:avLst/>
          </a:prstGeom>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21"/>
            <a:ext cx="2172551" cy="2213857"/>
            <a:chOff x="1028459" y="5082987"/>
            <a:chExt cx="1928871" cy="1965544"/>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4">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4">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5783" y="5082987"/>
              <a:ext cx="919439" cy="1532392"/>
            </a:xfrm>
            <a:prstGeom prst="rect">
              <a:avLst/>
            </a:prstGeom>
          </p:spPr>
        </p:pic>
      </p:grpSp>
      <p:pic>
        <p:nvPicPr>
          <p:cNvPr id="18" name="Picture 17">
            <a:extLst>
              <a:ext uri="{FF2B5EF4-FFF2-40B4-BE49-F238E27FC236}">
                <a16:creationId xmlns:a16="http://schemas.microsoft.com/office/drawing/2014/main" id="{ED2EFACA-4C7C-3D45-9F72-EE60C04E4D8F}"/>
              </a:ext>
            </a:extLst>
          </p:cNvPr>
          <p:cNvPicPr>
            <a:picLocks noChangeAspect="1"/>
          </p:cNvPicPr>
          <p:nvPr userDrawn="1"/>
        </p:nvPicPr>
        <p:blipFill rotWithShape="1">
          <a:blip r:embed="rId6">
            <a:alphaModFix amt="55000"/>
          </a:blip>
          <a:srcRect l="31513" r="42321" b="57150"/>
          <a:stretch/>
        </p:blipFill>
        <p:spPr>
          <a:xfrm flipV="1">
            <a:off x="8464062" y="0"/>
            <a:ext cx="3724763" cy="740206"/>
          </a:xfrm>
          <a:prstGeom prst="rect">
            <a:avLst/>
          </a:prstGeom>
        </p:spPr>
      </p:pic>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4">
            <a:alphaModFix amt="54000"/>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4">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8"/>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4900125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8C59F-FA3F-F54E-8751-15FE801D322E}"/>
              </a:ext>
            </a:extLst>
          </p:cNvPr>
          <p:cNvPicPr>
            <a:picLocks noChangeAspect="1"/>
          </p:cNvPicPr>
          <p:nvPr userDrawn="1"/>
        </p:nvPicPr>
        <p:blipFill>
          <a:blip r:embed="rId2">
            <a:alphaModFix amt="78000"/>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547102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or Big Idea ">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 y="893"/>
            <a:ext cx="12188819" cy="6856211"/>
          </a:xfrm>
          <a:prstGeom prst="rect">
            <a:avLst/>
          </a:prstGeom>
        </p:spPr>
      </p:pic>
      <p:sp>
        <p:nvSpPr>
          <p:cNvPr id="9" name="Title 1"/>
          <p:cNvSpPr>
            <a:spLocks noGrp="1"/>
          </p:cNvSpPr>
          <p:nvPr userDrawn="1">
            <p:ph type="ctrTitle" hasCustomPrompt="1"/>
          </p:nvPr>
        </p:nvSpPr>
        <p:spPr>
          <a:xfrm>
            <a:off x="1001527" y="1861677"/>
            <a:ext cx="6973430" cy="1115728"/>
          </a:xfrm>
          <a:noFill/>
          <a:ln>
            <a:noFill/>
          </a:ln>
        </p:spPr>
        <p:txBody>
          <a:bodyPr vert="horz" wrap="square" lIns="0" tIns="0" rIns="0" bIns="0" numCol="1" anchor="b" anchorCtr="0" compatLnSpc="1">
            <a:prstTxWarp prst="textNoShape">
              <a:avLst/>
            </a:prstTxWarp>
            <a:noAutofit/>
          </a:bodyPr>
          <a:lstStyle>
            <a:lvl1pPr marL="169863" indent="-169863">
              <a:buClr>
                <a:schemeClr val="accent1"/>
              </a:buClr>
              <a:buFont typeface="Salesforce Sans" panose="020B0505020202020203" pitchFamily="34" charset="0"/>
              <a:buChar char="“"/>
              <a:defRPr lang="en-US" sz="3000" b="1" spc="0" dirty="0">
                <a:solidFill>
                  <a:schemeClr val="tx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hasCustomPrompt="1"/>
          </p:nvPr>
        </p:nvSpPr>
        <p:spPr>
          <a:xfrm>
            <a:off x="1185677" y="3034780"/>
            <a:ext cx="4404895"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2"/>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Name </a:t>
            </a:r>
          </a:p>
        </p:txBody>
      </p:sp>
      <p:pic>
        <p:nvPicPr>
          <p:cNvPr id="5" name="Picture 4">
            <a:extLst>
              <a:ext uri="{FF2B5EF4-FFF2-40B4-BE49-F238E27FC236}">
                <a16:creationId xmlns:a16="http://schemas.microsoft.com/office/drawing/2014/main" id="{96CA88C3-0F54-9E4E-A548-2AA0AC73F03F}"/>
              </a:ext>
            </a:extLst>
          </p:cNvPr>
          <p:cNvPicPr>
            <a:picLocks noChangeAspect="1"/>
          </p:cNvPicPr>
          <p:nvPr userDrawn="1"/>
        </p:nvPicPr>
        <p:blipFill rotWithShape="1">
          <a:blip r:embed="rId3">
            <a:alphaModFix amt="55000"/>
          </a:blip>
          <a:srcRect l="31513" r="42321" b="57150"/>
          <a:stretch/>
        </p:blipFill>
        <p:spPr>
          <a:xfrm flipH="1" flipV="1">
            <a:off x="-4" y="0"/>
            <a:ext cx="6717796" cy="1334998"/>
          </a:xfrm>
          <a:prstGeom prst="rect">
            <a:avLst/>
          </a:prstGeom>
        </p:spPr>
      </p:pic>
      <p:pic>
        <p:nvPicPr>
          <p:cNvPr id="7" name="pasted-image.pdf" descr="pasted-image.pdf">
            <a:extLst>
              <a:ext uri="{FF2B5EF4-FFF2-40B4-BE49-F238E27FC236}">
                <a16:creationId xmlns:a16="http://schemas.microsoft.com/office/drawing/2014/main" id="{1E30FB7F-ADFF-3747-AB3C-7C14E78A1A30}"/>
              </a:ext>
            </a:extLst>
          </p:cNvPr>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7870026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16FFF-26CE-DE4B-8FB1-68080725C45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1847414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D0ECA0-E5B0-5E4B-82C3-1D30890CC873}"/>
              </a:ext>
            </a:extLst>
          </p:cNvPr>
          <p:cNvPicPr>
            <a:picLocks noChangeAspect="1"/>
          </p:cNvPicPr>
          <p:nvPr userDrawn="1"/>
        </p:nvPicPr>
        <p:blipFill rotWithShape="1">
          <a:blip r:embed="rId2"/>
          <a:srcRect l="479" t="2399" r="1920"/>
          <a:stretch/>
        </p:blipFill>
        <p:spPr>
          <a:xfrm flipH="1">
            <a:off x="0" y="893"/>
            <a:ext cx="12403136" cy="6856213"/>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2511487" y="1804672"/>
            <a:ext cx="7165850" cy="1115728"/>
          </a:xfrm>
          <a:noFill/>
          <a:ln>
            <a:noFill/>
          </a:ln>
        </p:spPr>
        <p:txBody>
          <a:bodyPr vert="horz" wrap="square" lIns="0" tIns="0" rIns="0" bIns="0" numCol="1" anchor="b" anchorCtr="0" compatLnSpc="1">
            <a:prstTxWarp prst="textNoShape">
              <a:avLst/>
            </a:prstTxWarp>
            <a:noAutofit/>
          </a:bodyPr>
          <a:lstStyle>
            <a:lvl1pPr algn="ct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2511487" y="2995939"/>
            <a:ext cx="7165850" cy="927386"/>
          </a:xfrm>
          <a:noFill/>
          <a:ln>
            <a:noFill/>
          </a:ln>
        </p:spPr>
        <p:txBody>
          <a:bodyPr vert="horz" wrap="square" lIns="0" tIns="0" rIns="0" bIns="0" numCol="1" anchor="t" anchorCtr="0" compatLnSpc="1">
            <a:prstTxWarp prst="textNoShape">
              <a:avLst/>
            </a:prstTxWarp>
          </a:bodyPr>
          <a:lstStyle>
            <a:lvl1pPr algn="ct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21" name="Group 20">
            <a:extLst>
              <a:ext uri="{FF2B5EF4-FFF2-40B4-BE49-F238E27FC236}">
                <a16:creationId xmlns:a16="http://schemas.microsoft.com/office/drawing/2014/main" id="{25B986F2-152D-6B4D-AC52-834BC9E3263E}"/>
              </a:ext>
            </a:extLst>
          </p:cNvPr>
          <p:cNvGrpSpPr/>
          <p:nvPr userDrawn="1"/>
        </p:nvGrpSpPr>
        <p:grpSpPr>
          <a:xfrm>
            <a:off x="2559432" y="5500833"/>
            <a:ext cx="827935" cy="1175485"/>
            <a:chOff x="723336" y="4484318"/>
            <a:chExt cx="1333398" cy="1893131"/>
          </a:xfrm>
        </p:grpSpPr>
        <p:pic>
          <p:nvPicPr>
            <p:cNvPr id="22" name="Picture 21">
              <a:extLst>
                <a:ext uri="{FF2B5EF4-FFF2-40B4-BE49-F238E27FC236}">
                  <a16:creationId xmlns:a16="http://schemas.microsoft.com/office/drawing/2014/main" id="{D894188B-5DB8-6C47-9697-200B314FE02A}"/>
                </a:ext>
              </a:extLst>
            </p:cNvPr>
            <p:cNvPicPr>
              <a:picLocks/>
            </p:cNvPicPr>
            <p:nvPr userDrawn="1"/>
          </p:nvPicPr>
          <p:blipFill>
            <a:blip r:embed="rId4">
              <a:alphaModFix amt="54000"/>
            </a:blip>
            <a:stretch>
              <a:fillRect/>
            </a:stretch>
          </p:blipFill>
          <p:spPr>
            <a:xfrm>
              <a:off x="723336" y="5943733"/>
              <a:ext cx="1333398" cy="433716"/>
            </a:xfrm>
            <a:prstGeom prst="rect">
              <a:avLst/>
            </a:prstGeom>
          </p:spPr>
        </p:pic>
        <p:pic>
          <p:nvPicPr>
            <p:cNvPr id="23" name="Picture 22">
              <a:extLst>
                <a:ext uri="{FF2B5EF4-FFF2-40B4-BE49-F238E27FC236}">
                  <a16:creationId xmlns:a16="http://schemas.microsoft.com/office/drawing/2014/main" id="{50782E36-E2AA-A24F-8583-FABD8663419A}"/>
                </a:ext>
              </a:extLst>
            </p:cNvPr>
            <p:cNvPicPr>
              <a:picLocks noChangeAspect="1"/>
            </p:cNvPicPr>
            <p:nvPr userDrawn="1"/>
          </p:nvPicPr>
          <p:blipFill>
            <a:blip r:embed="rId5"/>
            <a:stretch>
              <a:fillRect/>
            </a:stretch>
          </p:blipFill>
          <p:spPr>
            <a:xfrm>
              <a:off x="820482" y="4484318"/>
              <a:ext cx="1072602" cy="1787666"/>
            </a:xfrm>
            <a:prstGeom prst="rect">
              <a:avLst/>
            </a:prstGeom>
          </p:spPr>
        </p:pic>
      </p:grpSp>
      <p:grpSp>
        <p:nvGrpSpPr>
          <p:cNvPr id="14" name="Group 13">
            <a:extLst>
              <a:ext uri="{FF2B5EF4-FFF2-40B4-BE49-F238E27FC236}">
                <a16:creationId xmlns:a16="http://schemas.microsoft.com/office/drawing/2014/main" id="{368FECB7-D67E-F74B-B708-065D940AABAD}"/>
              </a:ext>
            </a:extLst>
          </p:cNvPr>
          <p:cNvGrpSpPr/>
          <p:nvPr userDrawn="1"/>
        </p:nvGrpSpPr>
        <p:grpSpPr>
          <a:xfrm>
            <a:off x="2419" y="4382697"/>
            <a:ext cx="1837393" cy="2139595"/>
            <a:chOff x="1082246" y="4738045"/>
            <a:chExt cx="1890350" cy="2201262"/>
          </a:xfrm>
        </p:grpSpPr>
        <p:pic>
          <p:nvPicPr>
            <p:cNvPr id="15" name="Picture 14">
              <a:extLst>
                <a:ext uri="{FF2B5EF4-FFF2-40B4-BE49-F238E27FC236}">
                  <a16:creationId xmlns:a16="http://schemas.microsoft.com/office/drawing/2014/main" id="{1EA8B067-22B5-F748-9433-9395F031AE68}"/>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7" name="Picture 16">
              <a:extLst>
                <a:ext uri="{FF2B5EF4-FFF2-40B4-BE49-F238E27FC236}">
                  <a16:creationId xmlns:a16="http://schemas.microsoft.com/office/drawing/2014/main" id="{2D4B6D79-7589-604E-85EB-5F441F3998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8" name="Picture 17">
              <a:extLst>
                <a:ext uri="{FF2B5EF4-FFF2-40B4-BE49-F238E27FC236}">
                  <a16:creationId xmlns:a16="http://schemas.microsoft.com/office/drawing/2014/main" id="{4947BB7C-D33D-9344-B85F-BFEB81538C2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19" name="Group 18">
            <a:extLst>
              <a:ext uri="{FF2B5EF4-FFF2-40B4-BE49-F238E27FC236}">
                <a16:creationId xmlns:a16="http://schemas.microsoft.com/office/drawing/2014/main" id="{894FBBBC-95C4-344F-9F94-25AD40AD95C8}"/>
              </a:ext>
            </a:extLst>
          </p:cNvPr>
          <p:cNvGrpSpPr/>
          <p:nvPr userDrawn="1"/>
        </p:nvGrpSpPr>
        <p:grpSpPr>
          <a:xfrm>
            <a:off x="1449060" y="5375205"/>
            <a:ext cx="1333398" cy="1269442"/>
            <a:chOff x="2666809" y="5395728"/>
            <a:chExt cx="1333398" cy="1269442"/>
          </a:xfrm>
        </p:grpSpPr>
        <p:pic>
          <p:nvPicPr>
            <p:cNvPr id="28" name="Picture 27">
              <a:extLst>
                <a:ext uri="{FF2B5EF4-FFF2-40B4-BE49-F238E27FC236}">
                  <a16:creationId xmlns:a16="http://schemas.microsoft.com/office/drawing/2014/main" id="{F723A177-8959-934F-9C98-12E843D2E76A}"/>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29" name="pasted-image.pdf" descr="pasted-image.pdf">
              <a:extLst>
                <a:ext uri="{FF2B5EF4-FFF2-40B4-BE49-F238E27FC236}">
                  <a16:creationId xmlns:a16="http://schemas.microsoft.com/office/drawing/2014/main" id="{AB894933-B508-F04F-B9C8-B108ECB210AE}"/>
                </a:ext>
              </a:extLst>
            </p:cNvPr>
            <p:cNvPicPr>
              <a:picLocks noChangeAspect="1"/>
            </p:cNvPicPr>
            <p:nvPr userDrawn="1"/>
          </p:nvPicPr>
          <p:blipFill>
            <a:blip r:embed="rId7"/>
            <a:stretch>
              <a:fillRect/>
            </a:stretch>
          </p:blipFill>
          <p:spPr>
            <a:xfrm>
              <a:off x="2776556" y="5395728"/>
              <a:ext cx="880288" cy="1109863"/>
            </a:xfrm>
            <a:prstGeom prst="rect">
              <a:avLst/>
            </a:prstGeom>
            <a:ln w="12700">
              <a:miter lim="400000"/>
            </a:ln>
          </p:spPr>
        </p:pic>
      </p:grpSp>
    </p:spTree>
    <p:extLst>
      <p:ext uri="{BB962C8B-B14F-4D97-AF65-F5344CB8AC3E}">
        <p14:creationId xmlns:p14="http://schemas.microsoft.com/office/powerpoint/2010/main" val="2681826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7F76AE0-F41C-D94B-9CC1-B63737F8DED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7" name="Group 6">
            <a:extLst>
              <a:ext uri="{FF2B5EF4-FFF2-40B4-BE49-F238E27FC236}">
                <a16:creationId xmlns:a16="http://schemas.microsoft.com/office/drawing/2014/main" id="{BF702B54-1961-BE4E-91EF-133BCDB14AFB}"/>
              </a:ext>
            </a:extLst>
          </p:cNvPr>
          <p:cNvGrpSpPr/>
          <p:nvPr userDrawn="1"/>
        </p:nvGrpSpPr>
        <p:grpSpPr>
          <a:xfrm>
            <a:off x="1301702" y="4701469"/>
            <a:ext cx="1890350" cy="2201262"/>
            <a:chOff x="1082246" y="4738045"/>
            <a:chExt cx="1890350" cy="2201262"/>
          </a:xfrm>
        </p:grpSpPr>
        <p:pic>
          <p:nvPicPr>
            <p:cNvPr id="11" name="Picture 10">
              <a:extLst>
                <a:ext uri="{FF2B5EF4-FFF2-40B4-BE49-F238E27FC236}">
                  <a16:creationId xmlns:a16="http://schemas.microsoft.com/office/drawing/2014/main" id="{FFEC93C6-5590-1640-A696-EE0F5721CFE2}"/>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8" name="Picture 17">
              <a:extLst>
                <a:ext uri="{FF2B5EF4-FFF2-40B4-BE49-F238E27FC236}">
                  <a16:creationId xmlns:a16="http://schemas.microsoft.com/office/drawing/2014/main" id="{AD182066-3CEA-D84B-BF18-28D1F0BDA9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0" name="Picture 9">
              <a:extLst>
                <a:ext uri="{FF2B5EF4-FFF2-40B4-BE49-F238E27FC236}">
                  <a16:creationId xmlns:a16="http://schemas.microsoft.com/office/drawing/2014/main" id="{3FDDC35F-6129-7945-BAE4-BBAB0AA3F98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5" name="Group 4">
            <a:extLst>
              <a:ext uri="{FF2B5EF4-FFF2-40B4-BE49-F238E27FC236}">
                <a16:creationId xmlns:a16="http://schemas.microsoft.com/office/drawing/2014/main" id="{5A98F39F-3025-D247-A4BA-8C26E5D8AC9F}"/>
              </a:ext>
            </a:extLst>
          </p:cNvPr>
          <p:cNvGrpSpPr/>
          <p:nvPr userDrawn="1"/>
        </p:nvGrpSpPr>
        <p:grpSpPr>
          <a:xfrm>
            <a:off x="3494668" y="5053890"/>
            <a:ext cx="1333398" cy="1269442"/>
            <a:chOff x="2666809" y="5395728"/>
            <a:chExt cx="1333398" cy="1269442"/>
          </a:xfrm>
        </p:grpSpPr>
        <p:pic>
          <p:nvPicPr>
            <p:cNvPr id="12" name="Picture 11">
              <a:extLst>
                <a:ext uri="{FF2B5EF4-FFF2-40B4-BE49-F238E27FC236}">
                  <a16:creationId xmlns:a16="http://schemas.microsoft.com/office/drawing/2014/main" id="{DFF299DD-A7B6-5349-A57F-3C2A8F8DBC12}"/>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17" name="pasted-image.pdf" descr="pasted-image.pdf">
              <a:extLst>
                <a:ext uri="{FF2B5EF4-FFF2-40B4-BE49-F238E27FC236}">
                  <a16:creationId xmlns:a16="http://schemas.microsoft.com/office/drawing/2014/main" id="{23C12D71-DD1F-1E46-8E28-DE7DF1403C7A}"/>
                </a:ext>
              </a:extLst>
            </p:cNvPr>
            <p:cNvPicPr>
              <a:picLocks noChangeAspect="1"/>
            </p:cNvPicPr>
            <p:nvPr userDrawn="1"/>
          </p:nvPicPr>
          <p:blipFill>
            <a:blip r:embed="rId6"/>
            <a:stretch>
              <a:fillRect/>
            </a:stretch>
          </p:blipFill>
          <p:spPr>
            <a:xfrm>
              <a:off x="2776556" y="5395728"/>
              <a:ext cx="880288" cy="1109863"/>
            </a:xfrm>
            <a:prstGeom prst="rect">
              <a:avLst/>
            </a:prstGeom>
            <a:ln w="12700">
              <a:miter lim="400000"/>
            </a:ln>
          </p:spPr>
        </p:pic>
      </p:grpSp>
      <p:grpSp>
        <p:nvGrpSpPr>
          <p:cNvPr id="2" name="Group 1">
            <a:extLst>
              <a:ext uri="{FF2B5EF4-FFF2-40B4-BE49-F238E27FC236}">
                <a16:creationId xmlns:a16="http://schemas.microsoft.com/office/drawing/2014/main" id="{062FA740-8148-E846-B36B-BA50335AE030}"/>
              </a:ext>
            </a:extLst>
          </p:cNvPr>
          <p:cNvGrpSpPr/>
          <p:nvPr userDrawn="1"/>
        </p:nvGrpSpPr>
        <p:grpSpPr>
          <a:xfrm>
            <a:off x="7381956" y="4999042"/>
            <a:ext cx="1001802" cy="474215"/>
            <a:chOff x="7381956" y="4999042"/>
            <a:chExt cx="1001802" cy="474215"/>
          </a:xfrm>
        </p:grpSpPr>
        <p:pic>
          <p:nvPicPr>
            <p:cNvPr id="13" name="Picture 12">
              <a:extLst>
                <a:ext uri="{FF2B5EF4-FFF2-40B4-BE49-F238E27FC236}">
                  <a16:creationId xmlns:a16="http://schemas.microsoft.com/office/drawing/2014/main" id="{3B12E306-FB66-0C4B-8B63-B6F3D28D801E}"/>
                </a:ext>
              </a:extLst>
            </p:cNvPr>
            <p:cNvPicPr>
              <a:picLocks/>
            </p:cNvPicPr>
            <p:nvPr userDrawn="1"/>
          </p:nvPicPr>
          <p:blipFill>
            <a:blip r:embed="rId4">
              <a:alphaModFix amt="54000"/>
            </a:blip>
            <a:stretch>
              <a:fillRect/>
            </a:stretch>
          </p:blipFill>
          <p:spPr>
            <a:xfrm rot="240000">
              <a:off x="7381956" y="5250692"/>
              <a:ext cx="1001802" cy="222565"/>
            </a:xfrm>
            <a:prstGeom prst="rect">
              <a:avLst/>
            </a:prstGeom>
          </p:spPr>
        </p:pic>
        <p:pic>
          <p:nvPicPr>
            <p:cNvPr id="19" name="Picture 18" descr="Cloud-the-Goat---Grazing.png">
              <a:extLst>
                <a:ext uri="{FF2B5EF4-FFF2-40B4-BE49-F238E27FC236}">
                  <a16:creationId xmlns:a16="http://schemas.microsoft.com/office/drawing/2014/main" id="{D01DBCC5-A904-FF43-B799-E3797A483AB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7677860" y="4999042"/>
              <a:ext cx="508748" cy="411109"/>
            </a:xfrm>
            <a:prstGeom prst="rect">
              <a:avLst/>
            </a:prstGeom>
          </p:spPr>
        </p:pic>
      </p:grpSp>
    </p:spTree>
    <p:extLst>
      <p:ext uri="{BB962C8B-B14F-4D97-AF65-F5344CB8AC3E}">
        <p14:creationId xmlns:p14="http://schemas.microsoft.com/office/powerpoint/2010/main" val="34892624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anelist Slide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D3AF94-2E38-A14E-8CAD-1B817D84AF63}"/>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23" name="Picture 22">
            <a:extLst>
              <a:ext uri="{FF2B5EF4-FFF2-40B4-BE49-F238E27FC236}">
                <a16:creationId xmlns:a16="http://schemas.microsoft.com/office/drawing/2014/main" id="{DD3722F9-BD34-454E-BCEA-4077B00A930C}"/>
              </a:ext>
            </a:extLst>
          </p:cNvPr>
          <p:cNvPicPr>
            <a:picLocks noChangeAspect="1"/>
          </p:cNvPicPr>
          <p:nvPr userDrawn="1"/>
        </p:nvPicPr>
        <p:blipFill rotWithShape="1">
          <a:blip r:embed="rId3"/>
          <a:srcRect t="78" r="2945"/>
          <a:stretch/>
        </p:blipFill>
        <p:spPr>
          <a:xfrm>
            <a:off x="4" y="0"/>
            <a:ext cx="12188816" cy="6872985"/>
          </a:xfrm>
          <a:prstGeom prst="rect">
            <a:avLst/>
          </a:prstGeom>
        </p:spPr>
      </p:pic>
      <p:sp>
        <p:nvSpPr>
          <p:cNvPr id="51" name="Text Placeholder 17"/>
          <p:cNvSpPr>
            <a:spLocks noGrp="1"/>
          </p:cNvSpPr>
          <p:nvPr>
            <p:ph type="body" sz="quarter" idx="13" hasCustomPrompt="1"/>
          </p:nvPr>
        </p:nvSpPr>
        <p:spPr>
          <a:xfrm>
            <a:off x="41888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2971090"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50728"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4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3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8"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88404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231086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19" cy="6856211"/>
          </a:xfrm>
          <a:prstGeom prst="rect">
            <a:avLst/>
          </a:prstGeom>
        </p:spPr>
      </p:pic>
      <p:sp>
        <p:nvSpPr>
          <p:cNvPr id="2" name="Title 1"/>
          <p:cNvSpPr>
            <a:spLocks noGrp="1"/>
          </p:cNvSpPr>
          <p:nvPr userDrawn="1">
            <p:ph type="ctrTitle" hasCustomPrompt="1"/>
          </p:nvPr>
        </p:nvSpPr>
        <p:spPr>
          <a:xfrm>
            <a:off x="1475315" y="1564590"/>
            <a:ext cx="3889376" cy="1298448"/>
          </a:xfrm>
        </p:spPr>
        <p:txBody>
          <a:bodyPr>
            <a:noAutofit/>
          </a:bodyPr>
          <a:lstStyle>
            <a:lvl1pPr marL="0" indent="0" algn="ctr">
              <a:lnSpc>
                <a:spcPct val="90000"/>
              </a:lnSpc>
              <a:tabLst/>
              <a:defRPr sz="2800" b="1" spc="0">
                <a:solidFill>
                  <a:schemeClr val="accent1"/>
                </a:solidFill>
                <a:latin typeface="+mj-lt"/>
              </a:defRPr>
            </a:lvl1pPr>
          </a:lstStyle>
          <a:p>
            <a:r>
              <a:rPr lang="en-US" dirty="0"/>
              <a:t>Name of Speaker</a:t>
            </a:r>
          </a:p>
        </p:txBody>
      </p:sp>
      <p:cxnSp>
        <p:nvCxnSpPr>
          <p:cNvPr id="7" name="Straight Connector 6">
            <a:extLst>
              <a:ext uri="{FF2B5EF4-FFF2-40B4-BE49-F238E27FC236}">
                <a16:creationId xmlns:a16="http://schemas.microsoft.com/office/drawing/2014/main" id="{A01E3165-EDDF-5748-B5C9-5A94E4CE0269}"/>
              </a:ext>
            </a:extLst>
          </p:cNvPr>
          <p:cNvCxnSpPr/>
          <p:nvPr userDrawn="1"/>
        </p:nvCxnSpPr>
        <p:spPr>
          <a:xfrm>
            <a:off x="2307021" y="2187389"/>
            <a:ext cx="22259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51BDA7-D145-2843-8524-CBE3872F2D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7068" y="1228915"/>
            <a:ext cx="850132" cy="2424805"/>
          </a:xfrm>
          <a:prstGeom prst="rect">
            <a:avLst/>
          </a:prstGeom>
        </p:spPr>
      </p:pic>
      <p:pic>
        <p:nvPicPr>
          <p:cNvPr id="9" name="pasted-image.pdf">
            <a:extLst>
              <a:ext uri="{FF2B5EF4-FFF2-40B4-BE49-F238E27FC236}">
                <a16:creationId xmlns:a16="http://schemas.microsoft.com/office/drawing/2014/main" id="{0F1F9EB3-92DF-794A-92CC-F101C74D4B25}"/>
              </a:ext>
            </a:extLst>
          </p:cNvPr>
          <p:cNvPicPr>
            <a:picLocks noChangeAspect="1"/>
          </p:cNvPicPr>
          <p:nvPr userDrawn="1"/>
        </p:nvPicPr>
        <p:blipFill>
          <a:blip r:embed="rId4"/>
          <a:stretch>
            <a:fillRect/>
          </a:stretch>
        </p:blipFill>
        <p:spPr>
          <a:xfrm>
            <a:off x="9848277" y="1929168"/>
            <a:ext cx="525911" cy="1147442"/>
          </a:xfrm>
          <a:prstGeom prst="rect">
            <a:avLst/>
          </a:prstGeom>
          <a:ln w="12700">
            <a:miter lim="400000"/>
          </a:ln>
        </p:spPr>
      </p:pic>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5" y="2958265"/>
            <a:ext cx="3883281" cy="914400"/>
          </a:xfrm>
        </p:spPr>
        <p:txBody>
          <a:bodyPr/>
          <a:lstStyle>
            <a:lvl1pPr marL="0" indent="0" algn="ctr">
              <a:lnSpc>
                <a:spcPct val="90000"/>
              </a:lnSpc>
              <a:spcBef>
                <a:spcPts val="0"/>
              </a:spcBef>
              <a:spcAft>
                <a:spcPts val="600"/>
              </a:spcAft>
              <a:defRPr>
                <a:solidFill>
                  <a:schemeClr val="accent1"/>
                </a:solidFill>
              </a:defRPr>
            </a:lvl1pPr>
            <a:lvl2pPr marL="0" indent="0" algn="ctr">
              <a:buFont typeface="Arial" panose="020B0604020202020204" pitchFamily="34" charset="0"/>
              <a:buChar char="​"/>
              <a:defRPr sz="1600">
                <a:solidFill>
                  <a:schemeClr val="accent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2512450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per Textur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81402-9919-0840-BE5B-8FA9731EAD7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a:extLst>
              <a:ext uri="{FF2B5EF4-FFF2-40B4-BE49-F238E27FC236}">
                <a16:creationId xmlns:a16="http://schemas.microsoft.com/office/drawing/2014/main" id="{E227E1CA-834D-FC4F-ABC3-52AD45063DCD}"/>
              </a:ext>
            </a:extLst>
          </p:cNvPr>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23F81986-C97C-FA49-9FA2-432FFCCF171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B7C652AE-9A83-4A65-A398-ADB6F4259AA3}"/>
              </a:ext>
            </a:extLst>
          </p:cNvPr>
          <p:cNvSpPr>
            <a:spLocks noGrp="1"/>
          </p:cNvSpPr>
          <p:nvPr>
            <p:ph type="title"/>
          </p:nvPr>
        </p:nvSpPr>
        <p:spPr/>
        <p:txBody>
          <a:bodyPr/>
          <a:lstStyle/>
          <a:p>
            <a:r>
              <a:rPr lang="en-US"/>
              <a:t>Click to edit Master title style</a:t>
            </a:r>
            <a:endParaRPr lang="de-DE"/>
          </a:p>
        </p:txBody>
      </p:sp>
      <p:sp>
        <p:nvSpPr>
          <p:cNvPr id="5" name="Content Placeholder 4">
            <a:extLst>
              <a:ext uri="{FF2B5EF4-FFF2-40B4-BE49-F238E27FC236}">
                <a16:creationId xmlns:a16="http://schemas.microsoft.com/office/drawing/2014/main" id="{1B6A9BD6-D265-5E41-BD18-89B7877FDD41}"/>
              </a:ext>
            </a:extLst>
          </p:cNvPr>
          <p:cNvSpPr>
            <a:spLocks noGrp="1"/>
          </p:cNvSpPr>
          <p:nvPr>
            <p:ph sz="quarter" idx="17"/>
          </p:nvPr>
        </p:nvSpPr>
        <p:spPr>
          <a:xfrm>
            <a:off x="571500" y="1759194"/>
            <a:ext cx="11031538" cy="4700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2126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per Texture - No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AE9269-972C-DD49-87DB-CD01B06C6A0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6" name="Footer Placeholder 3">
            <a:extLst>
              <a:ext uri="{FF2B5EF4-FFF2-40B4-BE49-F238E27FC236}">
                <a16:creationId xmlns:a16="http://schemas.microsoft.com/office/drawing/2014/main" id="{9F4C4DA5-FB9F-6B47-BF2F-9838AA2A526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3" name="Content Placeholder 2">
            <a:extLst>
              <a:ext uri="{FF2B5EF4-FFF2-40B4-BE49-F238E27FC236}">
                <a16:creationId xmlns:a16="http://schemas.microsoft.com/office/drawing/2014/main" id="{AC45ED34-8D2E-884D-8C7E-F915D7584BF7}"/>
              </a:ext>
            </a:extLst>
          </p:cNvPr>
          <p:cNvSpPr>
            <a:spLocks noGrp="1"/>
          </p:cNvSpPr>
          <p:nvPr>
            <p:ph sz="quarter" idx="17"/>
          </p:nvPr>
        </p:nvSpPr>
        <p:spPr>
          <a:xfrm>
            <a:off x="566127" y="1764322"/>
            <a:ext cx="11025188" cy="4712677"/>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8616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000" b="1">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5881336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8928142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4"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7697658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a:lnSpc>
                <a:spcPct val="90000"/>
              </a:lnSpc>
              <a:spcBef>
                <a:spcPts val="800"/>
              </a:spcBef>
              <a:spcAft>
                <a:spcPts val="0"/>
              </a:spcAft>
              <a:defRPr sz="16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solidFill>
                  <a:schemeClr val="accent2"/>
                </a:solidFill>
              </a:defRPr>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solidFill>
                  <a:schemeClr val="accent2"/>
                </a:solidFill>
              </a:defRPr>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marL="6350" indent="0">
              <a:lnSpc>
                <a:spcPct val="90000"/>
              </a:lnSpc>
              <a:spcBef>
                <a:spcPts val="800"/>
              </a:spcBef>
              <a:spcAft>
                <a:spcPts val="0"/>
              </a:spcAft>
              <a:buNone/>
              <a:defRPr sz="14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solidFill>
                  <a:schemeClr val="accent2"/>
                </a:solidFill>
              </a:defRPr>
            </a:lvl1pPr>
          </a:lstStyle>
          <a:p>
            <a:pPr lvl="0"/>
            <a:r>
              <a:rPr lang="en-US" dirty="0"/>
              <a:t>Features or Sub Cloud Products </a:t>
            </a:r>
          </a:p>
        </p:txBody>
      </p:sp>
      <p:pic>
        <p:nvPicPr>
          <p:cNvPr id="16" name="Picture 23" descr="Picture 23"/>
          <p:cNvPicPr>
            <a:picLocks noChangeAspect="1"/>
          </p:cNvPicPr>
          <p:nvPr userDrawn="1"/>
        </p:nvPicPr>
        <p:blipFill>
          <a:blip r:embed="rId2"/>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36112241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Google Shape;362;p55">
            <a:extLst>
              <a:ext uri="{FF2B5EF4-FFF2-40B4-BE49-F238E27FC236}">
                <a16:creationId xmlns:a16="http://schemas.microsoft.com/office/drawing/2014/main" id="{B194211E-B6CF-124C-A97F-843FC114B6E9}"/>
              </a:ext>
            </a:extLst>
          </p:cNvPr>
          <p:cNvPicPr preferRelativeResize="0"/>
          <p:nvPr userDrawn="1"/>
        </p:nvPicPr>
        <p:blipFill rotWithShape="1">
          <a:blip r:embed="rId2">
            <a:alphaModFix/>
          </a:blip>
          <a:srcRect/>
          <a:stretch/>
        </p:blipFill>
        <p:spPr>
          <a:xfrm>
            <a:off x="-9716" y="-4572"/>
            <a:ext cx="12208258" cy="6867142"/>
          </a:xfrm>
          <a:prstGeom prst="rect">
            <a:avLst/>
          </a:prstGeom>
          <a:noFill/>
          <a:ln>
            <a:noFill/>
          </a:ln>
        </p:spPr>
      </p:pic>
      <p:pic>
        <p:nvPicPr>
          <p:cNvPr id="14" name="Picture 13"/>
          <p:cNvPicPr>
            <a:picLocks noChangeAspect="1"/>
          </p:cNvPicPr>
          <p:nvPr userDrawn="1"/>
        </p:nvPicPr>
        <p:blipFill>
          <a:blip r:embed="rId3"/>
          <a:stretch>
            <a:fillRect/>
          </a:stretch>
        </p:blipFill>
        <p:spPr>
          <a:xfrm>
            <a:off x="-19431" y="0"/>
            <a:ext cx="12208256" cy="6867144"/>
          </a:xfrm>
          <a:prstGeom prst="rect">
            <a:avLst/>
          </a:prstGeom>
        </p:spPr>
      </p:pic>
      <p:pic>
        <p:nvPicPr>
          <p:cNvPr id="4" name="Picture 3">
            <a:extLst>
              <a:ext uri="{FF2B5EF4-FFF2-40B4-BE49-F238E27FC236}">
                <a16:creationId xmlns:a16="http://schemas.microsoft.com/office/drawing/2014/main" id="{CF2E9877-22A5-7E47-ACD2-1589BC5FEB7B}"/>
              </a:ext>
            </a:extLst>
          </p:cNvPr>
          <p:cNvPicPr>
            <a:picLocks noChangeAspect="1"/>
          </p:cNvPicPr>
          <p:nvPr userDrawn="1"/>
        </p:nvPicPr>
        <p:blipFill>
          <a:blip r:embed="rId4"/>
          <a:stretch>
            <a:fillRect/>
          </a:stretch>
        </p:blipFill>
        <p:spPr>
          <a:xfrm>
            <a:off x="3576336" y="988291"/>
            <a:ext cx="5036152" cy="1149930"/>
          </a:xfrm>
          <a:prstGeom prst="rect">
            <a:avLst/>
          </a:prstGeom>
        </p:spPr>
      </p:pic>
    </p:spTree>
    <p:extLst>
      <p:ext uri="{BB962C8B-B14F-4D97-AF65-F5344CB8AC3E}">
        <p14:creationId xmlns:p14="http://schemas.microsoft.com/office/powerpoint/2010/main" val="39563200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52936"/>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414822"/>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4" name="Footer Placeholder 3">
            <a:extLst>
              <a:ext uri="{FF2B5EF4-FFF2-40B4-BE49-F238E27FC236}">
                <a16:creationId xmlns:a16="http://schemas.microsoft.com/office/drawing/2014/main" id="{49509293-C240-9149-8EC9-76563D2A8D9A}"/>
              </a:ext>
            </a:extLst>
          </p:cNvPr>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0872939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Low Plains - Footer">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b="74213"/>
          <a:stretch/>
        </p:blipFill>
        <p:spPr>
          <a:xfrm>
            <a:off x="5" y="2"/>
            <a:ext cx="12188816" cy="1764283"/>
          </a:xfrm>
          <a:prstGeom prst="rect">
            <a:avLst/>
          </a:prstGeom>
        </p:spPr>
      </p:pic>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8027"/>
          <a:stretch/>
        </p:blipFill>
        <p:spPr>
          <a:xfrm>
            <a:off x="5" y="565459"/>
            <a:ext cx="12188816" cy="6292541"/>
          </a:xfrm>
          <a:prstGeom prst="rect">
            <a:avLst/>
          </a:prstGeom>
        </p:spPr>
      </p:pic>
      <p:pic>
        <p:nvPicPr>
          <p:cNvPr id="12" name="Drk Green Tree.png" descr="Drk Green Tree.png"/>
          <p:cNvPicPr>
            <a:picLocks noChangeAspect="1"/>
          </p:cNvPicPr>
          <p:nvPr userDrawn="1"/>
        </p:nvPicPr>
        <p:blipFill>
          <a:blip r:embed="rId3"/>
          <a:stretch>
            <a:fillRect/>
          </a:stretch>
        </p:blipFill>
        <p:spPr>
          <a:xfrm>
            <a:off x="121181" y="5976429"/>
            <a:ext cx="416703" cy="745323"/>
          </a:xfrm>
          <a:prstGeom prst="rect">
            <a:avLst/>
          </a:prstGeom>
          <a:ln w="3175">
            <a:miter lim="400000"/>
          </a:ln>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5"/>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1" y="6410462"/>
            <a:ext cx="8870949" cy="213858"/>
          </a:xfrm>
        </p:spPr>
        <p:txBody>
          <a:bodyPr/>
          <a:lstStyle>
            <a:lvl1pPr>
              <a:defRPr>
                <a:solidFill>
                  <a:schemeClr val="bg1"/>
                </a:solidFill>
              </a:defRPr>
            </a:lvl1pPr>
          </a:lstStyle>
          <a:p>
            <a:endParaRPr lang="en-US" dirty="0"/>
          </a:p>
        </p:txBody>
      </p:sp>
      <p:pic>
        <p:nvPicPr>
          <p:cNvPr id="20" name="Drk Green Tree.png" descr="Drk Green Tree.png"/>
          <p:cNvPicPr>
            <a:picLocks noChangeAspect="1"/>
          </p:cNvPicPr>
          <p:nvPr userDrawn="1"/>
        </p:nvPicPr>
        <p:blipFill rotWithShape="1">
          <a:blip r:embed="rId3"/>
          <a:srcRect r="29477"/>
          <a:stretch/>
        </p:blipFill>
        <p:spPr>
          <a:xfrm>
            <a:off x="11905512" y="6056751"/>
            <a:ext cx="262200" cy="665001"/>
          </a:xfrm>
          <a:prstGeom prst="rect">
            <a:avLst/>
          </a:prstGeom>
          <a:ln w="3175">
            <a:miter lim="400000"/>
          </a:ln>
        </p:spPr>
      </p:pic>
      <p:pic>
        <p:nvPicPr>
          <p:cNvPr id="10" name="pasted-image.pdf" descr="pasted-image.pdf"/>
          <p:cNvPicPr>
            <a:picLocks noChangeAspect="1"/>
          </p:cNvPicPr>
          <p:nvPr userDrawn="1"/>
        </p:nvPicPr>
        <p:blipFill>
          <a:blip r:embed="rId4"/>
          <a:stretch>
            <a:fillRect/>
          </a:stretch>
        </p:blipFill>
        <p:spPr>
          <a:xfrm>
            <a:off x="11030573" y="565461"/>
            <a:ext cx="635734" cy="445095"/>
          </a:xfrm>
          <a:prstGeom prst="rect">
            <a:avLst/>
          </a:prstGeom>
          <a:ln w="12700">
            <a:miter lim="400000"/>
          </a:ln>
        </p:spPr>
      </p:pic>
      <p:pic>
        <p:nvPicPr>
          <p:cNvPr id="13" name="Golden-Tree.png" descr="Golden-Tree.png"/>
          <p:cNvPicPr>
            <a:picLocks noChangeAspect="1"/>
          </p:cNvPicPr>
          <p:nvPr userDrawn="1"/>
        </p:nvPicPr>
        <p:blipFill rotWithShape="1">
          <a:blip r:embed="rId5"/>
          <a:srcRect l="36158" t="1178" r="-12516" b="10074"/>
          <a:stretch/>
        </p:blipFill>
        <p:spPr>
          <a:xfrm flipH="1">
            <a:off x="11778629" y="5971906"/>
            <a:ext cx="410196" cy="785108"/>
          </a:xfrm>
          <a:prstGeom prst="rect">
            <a:avLst/>
          </a:prstGeom>
          <a:ln w="3175">
            <a:miter lim="400000"/>
          </a:ln>
        </p:spPr>
      </p:pic>
      <p:pic>
        <p:nvPicPr>
          <p:cNvPr id="14" name="Golden-Tree.png" descr="Golden-Tree.png"/>
          <p:cNvPicPr>
            <a:picLocks noChangeAspect="1"/>
          </p:cNvPicPr>
          <p:nvPr userDrawn="1"/>
        </p:nvPicPr>
        <p:blipFill rotWithShape="1">
          <a:blip r:embed="rId5"/>
          <a:srcRect l="35957" t="1178" b="1178"/>
          <a:stretch/>
        </p:blipFill>
        <p:spPr>
          <a:xfrm>
            <a:off x="4" y="5864331"/>
            <a:ext cx="376514" cy="945349"/>
          </a:xfrm>
          <a:prstGeom prst="rect">
            <a:avLst/>
          </a:prstGeom>
          <a:ln w="3175">
            <a:miter lim="400000"/>
          </a:ln>
        </p:spPr>
      </p:pic>
      <p:pic>
        <p:nvPicPr>
          <p:cNvPr id="21" name="Drk Green Tree.png" descr="Drk Green Tree.png"/>
          <p:cNvPicPr>
            <a:picLocks noChangeAspect="1"/>
          </p:cNvPicPr>
          <p:nvPr userDrawn="1"/>
        </p:nvPicPr>
        <p:blipFill>
          <a:blip r:embed="rId3"/>
          <a:stretch>
            <a:fillRect/>
          </a:stretch>
        </p:blipFill>
        <p:spPr>
          <a:xfrm>
            <a:off x="11663431" y="6258157"/>
            <a:ext cx="278905" cy="498856"/>
          </a:xfrm>
          <a:prstGeom prst="rect">
            <a:avLst/>
          </a:prstGeom>
          <a:ln w="3175">
            <a:miter lim="400000"/>
          </a:ln>
        </p:spPr>
      </p:pic>
      <p:pic>
        <p:nvPicPr>
          <p:cNvPr id="22" name="Drk Green Tree.png" descr="Drk Green Tree.png"/>
          <p:cNvPicPr>
            <a:picLocks noChangeAspect="1"/>
          </p:cNvPicPr>
          <p:nvPr userDrawn="1"/>
        </p:nvPicPr>
        <p:blipFill rotWithShape="1">
          <a:blip r:embed="rId3"/>
          <a:srcRect l="7335" t="89865" r="69644" b="-7511"/>
          <a:stretch/>
        </p:blipFill>
        <p:spPr>
          <a:xfrm>
            <a:off x="12117754" y="6721752"/>
            <a:ext cx="73806" cy="101181"/>
          </a:xfrm>
          <a:prstGeom prst="rect">
            <a:avLst/>
          </a:prstGeom>
          <a:ln w="3175">
            <a:miter lim="400000"/>
          </a:ln>
        </p:spPr>
      </p:pic>
    </p:spTree>
    <p:extLst>
      <p:ext uri="{BB962C8B-B14F-4D97-AF65-F5344CB8AC3E}">
        <p14:creationId xmlns:p14="http://schemas.microsoft.com/office/powerpoint/2010/main" val="206394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301106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1536487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1" name="Footer Placeholder 3">
            <a:extLst>
              <a:ext uri="{FF2B5EF4-FFF2-40B4-BE49-F238E27FC236}">
                <a16:creationId xmlns:a16="http://schemas.microsoft.com/office/drawing/2014/main" id="{369D8521-30EB-A144-A921-7BDC8DE7AF4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2"/>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7092110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7F601F8B-EEFB-E444-B24E-ECA9F5D459A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7304751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ve the Tre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1824"/>
            <a:ext cx="12188824" cy="6856213"/>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a:extLst>
              <a:ext uri="{FF2B5EF4-FFF2-40B4-BE49-F238E27FC236}">
                <a16:creationId xmlns:a16="http://schemas.microsoft.com/office/drawing/2014/main" id="{E7A3AD5D-7551-ED48-B533-7097B4FD0234}"/>
              </a:ext>
            </a:extLst>
          </p:cNvPr>
          <p:cNvSpPr>
            <a:spLocks noGrp="1"/>
          </p:cNvSpPr>
          <p:nvPr>
            <p:ph type="ftr" sz="quarter" idx="3"/>
          </p:nvPr>
        </p:nvSpPr>
        <p:spPr>
          <a:xfrm>
            <a:off x="5699964"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pic>
        <p:nvPicPr>
          <p:cNvPr id="52" name="pasted-image.pdf" descr="pasted-image.pdf">
            <a:extLst>
              <a:ext uri="{FF2B5EF4-FFF2-40B4-BE49-F238E27FC236}">
                <a16:creationId xmlns:a16="http://schemas.microsoft.com/office/drawing/2014/main" id="{D60D4BDF-DED6-1242-8461-68BDA8F607DB}"/>
              </a:ext>
            </a:extLst>
          </p:cNvPr>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337086713"/>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hill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54DE8D-0478-634F-B365-7E606B15F4C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p:cNvPicPr>
            <a:picLocks noChangeAspect="1"/>
          </p:cNvPicPr>
          <p:nvPr userDrawn="1"/>
        </p:nvPicPr>
        <p:blipFill>
          <a:blip r:embed="rId3"/>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4"/>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5239317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167A22-5189-DC48-B051-55E20BE7C8B2}"/>
              </a:ext>
            </a:extLst>
          </p:cNvPr>
          <p:cNvPicPr>
            <a:picLocks noChangeAspect="1"/>
          </p:cNvPicPr>
          <p:nvPr userDrawn="1"/>
        </p:nvPicPr>
        <p:blipFill>
          <a:blip r:embed="rId36"/>
          <a:stretch>
            <a:fillRect/>
          </a:stretch>
        </p:blipFill>
        <p:spPr>
          <a:xfrm>
            <a:off x="0" y="1787"/>
            <a:ext cx="12188823" cy="6856212"/>
          </a:xfrm>
          <a:prstGeom prst="rect">
            <a:avLst/>
          </a:prstGeom>
        </p:spPr>
      </p:pic>
      <p:pic>
        <p:nvPicPr>
          <p:cNvPr id="7" name="Picture 6">
            <a:extLst>
              <a:ext uri="{FF2B5EF4-FFF2-40B4-BE49-F238E27FC236}">
                <a16:creationId xmlns:a16="http://schemas.microsoft.com/office/drawing/2014/main" id="{AC458B4D-029F-FE44-892D-8785826D7796}"/>
              </a:ext>
            </a:extLst>
          </p:cNvPr>
          <p:cNvPicPr>
            <a:picLocks noChangeAspect="1"/>
          </p:cNvPicPr>
          <p:nvPr userDrawn="1"/>
        </p:nvPicPr>
        <p:blipFill>
          <a:blip r:embed="rId37"/>
          <a:stretch>
            <a:fillRect/>
          </a:stretch>
        </p:blipFill>
        <p:spPr>
          <a:xfrm>
            <a:off x="1" y="1787"/>
            <a:ext cx="12188823"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 </a:t>
            </a:r>
          </a:p>
          <a:p>
            <a:pPr lvl="6"/>
            <a:r>
              <a:rPr lang="en-US" dirty="0"/>
              <a:t>Seven</a:t>
            </a:r>
          </a:p>
          <a:p>
            <a:pPr lvl="7"/>
            <a:r>
              <a:rPr lang="en-US" dirty="0"/>
              <a:t>Eight</a:t>
            </a:r>
          </a:p>
          <a:p>
            <a:pPr lvl="8"/>
            <a:r>
              <a:rPr lang="en-US" dirty="0"/>
              <a:t>Nine</a:t>
            </a:r>
          </a:p>
          <a:p>
            <a:pPr lvl="4"/>
            <a:endParaRPr lang="en-US" dirty="0"/>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838793672"/>
      </p:ext>
    </p:extLst>
  </p:cSld>
  <p:clrMap bg1="lt1" tx1="dk1" bg2="lt2" tx2="dk2" accent1="accent1" accent2="accent2" accent3="accent3" accent4="accent4" accent5="accent5" accent6="accent6" hlink="hlink" folHlink="folHlink"/>
  <p:sldLayoutIdLst>
    <p:sldLayoutId id="2147484459" r:id="rId1"/>
    <p:sldLayoutId id="2147484461" r:id="rId2"/>
    <p:sldLayoutId id="2147484409" r:id="rId3"/>
    <p:sldLayoutId id="2147484408" r:id="rId4"/>
    <p:sldLayoutId id="2147484410" r:id="rId5"/>
    <p:sldLayoutId id="2147484411" r:id="rId6"/>
    <p:sldLayoutId id="2147484415" r:id="rId7"/>
    <p:sldLayoutId id="2147484412" r:id="rId8"/>
    <p:sldLayoutId id="2147484413" r:id="rId9"/>
    <p:sldLayoutId id="2147484416" r:id="rId10"/>
    <p:sldLayoutId id="2147484417" r:id="rId11"/>
    <p:sldLayoutId id="2147484418" r:id="rId12"/>
    <p:sldLayoutId id="2147484438" r:id="rId13"/>
    <p:sldLayoutId id="2147484419" r:id="rId14"/>
    <p:sldLayoutId id="2147484439" r:id="rId15"/>
    <p:sldLayoutId id="2147484421" r:id="rId16"/>
    <p:sldLayoutId id="2147484422" r:id="rId17"/>
    <p:sldLayoutId id="2147484423" r:id="rId18"/>
    <p:sldLayoutId id="2147484424" r:id="rId19"/>
    <p:sldLayoutId id="2147484425" r:id="rId20"/>
    <p:sldLayoutId id="2147484430" r:id="rId21"/>
    <p:sldLayoutId id="2147484429" r:id="rId22"/>
    <p:sldLayoutId id="2147484458" r:id="rId23"/>
    <p:sldLayoutId id="2147484457" r:id="rId24"/>
    <p:sldLayoutId id="2147484426" r:id="rId25"/>
    <p:sldLayoutId id="2147484431" r:id="rId26"/>
    <p:sldLayoutId id="2147484427" r:id="rId27"/>
    <p:sldLayoutId id="2147484428" r:id="rId28"/>
    <p:sldLayoutId id="2147484465" r:id="rId29"/>
    <p:sldLayoutId id="2147484466" r:id="rId30"/>
    <p:sldLayoutId id="2147484467" r:id="rId31"/>
    <p:sldLayoutId id="2147484432" r:id="rId32"/>
    <p:sldLayoutId id="2147484433" r:id="rId33"/>
    <p:sldLayoutId id="2147484468" r:id="rId34"/>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hyperlink" Target="https://api.einstein.ai/token"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9.jp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www.youreka.io/"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pbergner/df18-einstein-vision"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hyperlink" Target="https://github.com/pbergner/df19-einstei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api.einstein.ai/signup"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bergner/df18-einstein-visio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Leverage Einstein Vision to Categorize Your Photos</a:t>
            </a:r>
          </a:p>
        </p:txBody>
      </p:sp>
      <p:sp>
        <p:nvSpPr>
          <p:cNvPr id="9" name="Text Placeholder 8"/>
          <p:cNvSpPr>
            <a:spLocks noGrp="1"/>
          </p:cNvSpPr>
          <p:nvPr>
            <p:ph type="body" sz="quarter" idx="16"/>
          </p:nvPr>
        </p:nvSpPr>
        <p:spPr/>
        <p:txBody>
          <a:bodyPr/>
          <a:lstStyle/>
          <a:p>
            <a:r>
              <a:rPr lang="en-US" dirty="0"/>
              <a:t>Synaptic AP</a:t>
            </a:r>
          </a:p>
          <a:p>
            <a:endParaRPr lang="en-US" dirty="0"/>
          </a:p>
          <a:p>
            <a:endParaRPr lang="en-US" dirty="0"/>
          </a:p>
        </p:txBody>
      </p:sp>
      <p:sp>
        <p:nvSpPr>
          <p:cNvPr id="2" name="Subtitle 1"/>
          <p:cNvSpPr>
            <a:spLocks noGrp="1"/>
          </p:cNvSpPr>
          <p:nvPr>
            <p:ph type="body" sz="quarter" idx="17"/>
          </p:nvPr>
        </p:nvSpPr>
        <p:spPr/>
        <p:txBody>
          <a:bodyPr/>
          <a:lstStyle/>
          <a:p>
            <a:r>
              <a:rPr lang="en-US" dirty="0"/>
              <a:t>Phil Bergner, Product Lead	</a:t>
            </a:r>
          </a:p>
        </p:txBody>
      </p:sp>
    </p:spTree>
    <p:extLst>
      <p:ext uri="{BB962C8B-B14F-4D97-AF65-F5344CB8AC3E}">
        <p14:creationId xmlns:p14="http://schemas.microsoft.com/office/powerpoint/2010/main" val="14523482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Time to Train Einstein</a:t>
            </a:r>
          </a:p>
        </p:txBody>
      </p:sp>
      <p:sp>
        <p:nvSpPr>
          <p:cNvPr id="7" name="Text Placeholder 6"/>
          <p:cNvSpPr>
            <a:spLocks noGrp="1"/>
          </p:cNvSpPr>
          <p:nvPr>
            <p:ph type="body" idx="11"/>
          </p:nvPr>
        </p:nvSpPr>
        <p:spPr/>
        <p:txBody>
          <a:bodyPr/>
          <a:lstStyle/>
          <a:p>
            <a:r>
              <a:rPr lang="en-US" dirty="0"/>
              <a:t>Yes we can teach him a thing or two.</a:t>
            </a:r>
          </a:p>
        </p:txBody>
      </p:sp>
      <p:pic>
        <p:nvPicPr>
          <p:cNvPr id="4" name="Picture 3">
            <a:extLst>
              <a:ext uri="{FF2B5EF4-FFF2-40B4-BE49-F238E27FC236}">
                <a16:creationId xmlns:a16="http://schemas.microsoft.com/office/drawing/2014/main" id="{1175CF7E-E95C-2A4E-B17F-0A4A7F598A5F}"/>
              </a:ext>
            </a:extLst>
          </p:cNvPr>
          <p:cNvPicPr>
            <a:picLocks noChangeAspect="1"/>
          </p:cNvPicPr>
          <p:nvPr/>
        </p:nvPicPr>
        <p:blipFill>
          <a:blip r:embed="rId3"/>
          <a:stretch>
            <a:fillRect/>
          </a:stretch>
        </p:blipFill>
        <p:spPr>
          <a:xfrm>
            <a:off x="8927280" y="3273259"/>
            <a:ext cx="2683103" cy="2792938"/>
          </a:xfrm>
          <a:prstGeom prst="rect">
            <a:avLst/>
          </a:prstGeom>
        </p:spPr>
      </p:pic>
    </p:spTree>
    <p:extLst>
      <p:ext uri="{BB962C8B-B14F-4D97-AF65-F5344CB8AC3E}">
        <p14:creationId xmlns:p14="http://schemas.microsoft.com/office/powerpoint/2010/main" val="2030463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 Generate an OAuth Token</a:t>
            </a:r>
          </a:p>
        </p:txBody>
      </p:sp>
      <p:sp>
        <p:nvSpPr>
          <p:cNvPr id="8" name="Text Placeholder 7"/>
          <p:cNvSpPr>
            <a:spLocks noGrp="1"/>
          </p:cNvSpPr>
          <p:nvPr>
            <p:ph type="body" sz="quarter" idx="16"/>
          </p:nvPr>
        </p:nvSpPr>
        <p:spPr>
          <a:xfrm>
            <a:off x="571503" y="1097179"/>
            <a:ext cx="10299697" cy="677108"/>
          </a:xfrm>
        </p:spPr>
        <p:txBody>
          <a:bodyPr/>
          <a:lstStyle/>
          <a:p>
            <a:pPr>
              <a:spcBef>
                <a:spcPts val="0"/>
              </a:spcBef>
              <a:spcAft>
                <a:spcPts val="0"/>
              </a:spcAft>
            </a:pPr>
            <a:r>
              <a:rPr lang="en-US" dirty="0"/>
              <a:t>You only need to do this to train the model. The unmanaged package will handle this going forward</a:t>
            </a:r>
          </a:p>
        </p:txBody>
      </p:sp>
      <p:sp>
        <p:nvSpPr>
          <p:cNvPr id="4" name="Content Placeholder 6">
            <a:extLst>
              <a:ext uri="{FF2B5EF4-FFF2-40B4-BE49-F238E27FC236}">
                <a16:creationId xmlns:a16="http://schemas.microsoft.com/office/drawing/2014/main" id="{2E4C7D4B-972D-4C46-B723-49AD66944CA2}"/>
              </a:ext>
            </a:extLst>
          </p:cNvPr>
          <p:cNvSpPr txBox="1">
            <a:spLocks/>
          </p:cNvSpPr>
          <p:nvPr/>
        </p:nvSpPr>
        <p:spPr>
          <a:xfrm>
            <a:off x="571499" y="2141656"/>
            <a:ext cx="7048501" cy="3655121"/>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3"/>
              </a:rPr>
              <a:t>https://api.einstein.ai/token</a:t>
            </a:r>
            <a:endParaRPr lang="en-US" dirty="0"/>
          </a:p>
          <a:p>
            <a:r>
              <a:rPr lang="en-US" dirty="0"/>
              <a:t>Enter your email address and paste in the key from earlier</a:t>
            </a:r>
          </a:p>
          <a:p>
            <a:r>
              <a:rPr lang="en-US" dirty="0"/>
              <a:t>You don’t need to upload a file since we’re pasting the key in</a:t>
            </a:r>
          </a:p>
          <a:p>
            <a:r>
              <a:rPr lang="en-US" dirty="0"/>
              <a:t>Set the expiration time </a:t>
            </a:r>
          </a:p>
          <a:p>
            <a:r>
              <a:rPr lang="en-US" dirty="0"/>
              <a:t>It will then generate a token you can copy into a text file for now.</a:t>
            </a:r>
          </a:p>
          <a:p>
            <a:endParaRPr lang="en-US" dirty="0"/>
          </a:p>
        </p:txBody>
      </p:sp>
      <p:pic>
        <p:nvPicPr>
          <p:cNvPr id="9" name="Picture 8">
            <a:extLst>
              <a:ext uri="{FF2B5EF4-FFF2-40B4-BE49-F238E27FC236}">
                <a16:creationId xmlns:a16="http://schemas.microsoft.com/office/drawing/2014/main" id="{0E5A1395-16BF-4D4E-B7A8-87A57F0AA242}"/>
              </a:ext>
            </a:extLst>
          </p:cNvPr>
          <p:cNvPicPr>
            <a:picLocks noChangeAspect="1"/>
          </p:cNvPicPr>
          <p:nvPr/>
        </p:nvPicPr>
        <p:blipFill>
          <a:blip r:embed="rId4"/>
          <a:stretch>
            <a:fillRect/>
          </a:stretch>
        </p:blipFill>
        <p:spPr>
          <a:xfrm>
            <a:off x="7772959" y="1774287"/>
            <a:ext cx="3098241" cy="4898571"/>
          </a:xfrm>
          <a:prstGeom prst="rect">
            <a:avLst/>
          </a:prstGeom>
        </p:spPr>
      </p:pic>
      <p:pic>
        <p:nvPicPr>
          <p:cNvPr id="11" name="Picture 10">
            <a:extLst>
              <a:ext uri="{FF2B5EF4-FFF2-40B4-BE49-F238E27FC236}">
                <a16:creationId xmlns:a16="http://schemas.microsoft.com/office/drawing/2014/main" id="{96D4407F-DE12-214E-B259-5722407B1884}"/>
              </a:ext>
            </a:extLst>
          </p:cNvPr>
          <p:cNvPicPr>
            <a:picLocks noChangeAspect="1"/>
          </p:cNvPicPr>
          <p:nvPr/>
        </p:nvPicPr>
        <p:blipFill>
          <a:blip r:embed="rId5"/>
          <a:stretch>
            <a:fillRect/>
          </a:stretch>
        </p:blipFill>
        <p:spPr>
          <a:xfrm>
            <a:off x="571500" y="5796777"/>
            <a:ext cx="2902175" cy="988653"/>
          </a:xfrm>
          <a:prstGeom prst="rect">
            <a:avLst/>
          </a:prstGeom>
        </p:spPr>
      </p:pic>
      <p:sp>
        <p:nvSpPr>
          <p:cNvPr id="5" name="Rectangle 4">
            <a:extLst>
              <a:ext uri="{FF2B5EF4-FFF2-40B4-BE49-F238E27FC236}">
                <a16:creationId xmlns:a16="http://schemas.microsoft.com/office/drawing/2014/main" id="{03A6F536-7733-EE4F-B173-E5E1C4F0D1C1}"/>
              </a:ext>
            </a:extLst>
          </p:cNvPr>
          <p:cNvSpPr/>
          <p:nvPr/>
        </p:nvSpPr>
        <p:spPr>
          <a:xfrm>
            <a:off x="7620000" y="3639671"/>
            <a:ext cx="3251200" cy="1470212"/>
          </a:xfrm>
          <a:prstGeom prst="rect">
            <a:avLst/>
          </a:prstGeom>
          <a:noFill/>
          <a:ln w="38100">
            <a:solidFill>
              <a:schemeClr val="accent6">
                <a:lumMod val="75000"/>
              </a:schemeClr>
            </a:solidFill>
          </a:ln>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latin typeface="Salesforce Sans"/>
              <a:cs typeface="Salesforce Sans"/>
            </a:endParaRPr>
          </a:p>
        </p:txBody>
      </p:sp>
      <p:sp>
        <p:nvSpPr>
          <p:cNvPr id="10" name="Rectangle 9">
            <a:extLst>
              <a:ext uri="{FF2B5EF4-FFF2-40B4-BE49-F238E27FC236}">
                <a16:creationId xmlns:a16="http://schemas.microsoft.com/office/drawing/2014/main" id="{20676D3D-4BDE-D144-8D46-0F7088FE3AF4}"/>
              </a:ext>
            </a:extLst>
          </p:cNvPr>
          <p:cNvSpPr/>
          <p:nvPr/>
        </p:nvSpPr>
        <p:spPr>
          <a:xfrm>
            <a:off x="418540" y="5665694"/>
            <a:ext cx="3055136" cy="1119736"/>
          </a:xfrm>
          <a:prstGeom prst="rect">
            <a:avLst/>
          </a:prstGeom>
          <a:noFill/>
          <a:ln w="38100">
            <a:solidFill>
              <a:schemeClr val="accent6">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latin typeface="Salesforce Sans"/>
              <a:cs typeface="Salesforce Sans"/>
            </a:endParaRPr>
          </a:p>
        </p:txBody>
      </p:sp>
      <p:sp>
        <p:nvSpPr>
          <p:cNvPr id="13" name="Rectangle 12">
            <a:extLst>
              <a:ext uri="{FF2B5EF4-FFF2-40B4-BE49-F238E27FC236}">
                <a16:creationId xmlns:a16="http://schemas.microsoft.com/office/drawing/2014/main" id="{9E2968CE-310E-B843-949C-48C9A23EF11E}"/>
              </a:ext>
            </a:extLst>
          </p:cNvPr>
          <p:cNvSpPr/>
          <p:nvPr/>
        </p:nvSpPr>
        <p:spPr>
          <a:xfrm>
            <a:off x="7772958" y="5432612"/>
            <a:ext cx="3098242" cy="555812"/>
          </a:xfrm>
          <a:prstGeom prst="rect">
            <a:avLst/>
          </a:prstGeom>
          <a:noFill/>
          <a:ln w="38100">
            <a:solidFill>
              <a:schemeClr val="accent6">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latin typeface="Salesforce Sans"/>
              <a:cs typeface="Salesforce Sans"/>
            </a:endParaRPr>
          </a:p>
        </p:txBody>
      </p:sp>
    </p:spTree>
    <p:extLst>
      <p:ext uri="{BB962C8B-B14F-4D97-AF65-F5344CB8AC3E}">
        <p14:creationId xmlns:p14="http://schemas.microsoft.com/office/powerpoint/2010/main" val="3434963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29C6A9EC-5E80-8342-83F9-67F90160DCD5}"/>
              </a:ext>
            </a:extLst>
          </p:cNvPr>
          <p:cNvSpPr txBox="1">
            <a:spLocks/>
          </p:cNvSpPr>
          <p:nvPr/>
        </p:nvSpPr>
        <p:spPr>
          <a:xfrm>
            <a:off x="571500" y="1764285"/>
            <a:ext cx="11045952" cy="4223766"/>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Does using the command prompt make you cooler?</a:t>
            </a:r>
          </a:p>
          <a:p>
            <a:pPr lvl="1"/>
            <a:r>
              <a:rPr lang="en-US" dirty="0"/>
              <a:t>Yes</a:t>
            </a:r>
          </a:p>
          <a:p>
            <a:r>
              <a:rPr lang="en-US" dirty="0"/>
              <a:t>Upload your photos to Einstein</a:t>
            </a:r>
          </a:p>
          <a:p>
            <a:pPr lvl="1"/>
            <a:r>
              <a:rPr lang="en-US" dirty="0"/>
              <a:t>ZIP up your folders containing your sample photos</a:t>
            </a:r>
          </a:p>
          <a:p>
            <a:pPr lvl="1"/>
            <a:r>
              <a:rPr lang="en-US" dirty="0"/>
              <a:t>Open a command prompt and consult the Einstein </a:t>
            </a:r>
            <a:r>
              <a:rPr lang="en-US" dirty="0" err="1"/>
              <a:t>cheatsheet</a:t>
            </a:r>
            <a:r>
              <a:rPr lang="en-US" dirty="0"/>
              <a:t> for the UPLOAD command. </a:t>
            </a:r>
          </a:p>
          <a:p>
            <a:pPr lvl="1"/>
            <a:r>
              <a:rPr lang="en-US" dirty="0"/>
              <a:t>Replace the Bearer token with the token we just copied from the previous slide. Replace the path with  the local path to your ZIP file.</a:t>
            </a:r>
          </a:p>
          <a:p>
            <a:pPr lvl="1"/>
            <a:r>
              <a:rPr lang="en-US" dirty="0"/>
              <a:t>Click enter!</a:t>
            </a:r>
          </a:p>
        </p:txBody>
      </p:sp>
      <p:sp>
        <p:nvSpPr>
          <p:cNvPr id="12" name="Text Placeholder 10">
            <a:extLst>
              <a:ext uri="{FF2B5EF4-FFF2-40B4-BE49-F238E27FC236}">
                <a16:creationId xmlns:a16="http://schemas.microsoft.com/office/drawing/2014/main" id="{AEAD8132-4E77-5746-8D37-965BAE2911DE}"/>
              </a:ext>
            </a:extLst>
          </p:cNvPr>
          <p:cNvSpPr>
            <a:spLocks noGrp="1"/>
          </p:cNvSpPr>
          <p:nvPr>
            <p:ph type="body" sz="quarter" idx="16"/>
          </p:nvPr>
        </p:nvSpPr>
        <p:spPr>
          <a:xfrm>
            <a:off x="571503" y="1097179"/>
            <a:ext cx="11046141" cy="338554"/>
          </a:xfrm>
        </p:spPr>
        <p:txBody>
          <a:bodyPr/>
          <a:lstStyle/>
          <a:p>
            <a:pPr>
              <a:spcBef>
                <a:spcPts val="0"/>
              </a:spcBef>
              <a:spcAft>
                <a:spcPts val="0"/>
              </a:spcAft>
            </a:pPr>
            <a:r>
              <a:rPr lang="en-US" dirty="0"/>
              <a:t>Put on your hacker hat, we’re going in!</a:t>
            </a:r>
          </a:p>
        </p:txBody>
      </p:sp>
      <p:pic>
        <p:nvPicPr>
          <p:cNvPr id="13" name="Picture 12">
            <a:extLst>
              <a:ext uri="{FF2B5EF4-FFF2-40B4-BE49-F238E27FC236}">
                <a16:creationId xmlns:a16="http://schemas.microsoft.com/office/drawing/2014/main" id="{2DA39E17-CAEE-1145-AF91-94329E0FF45F}"/>
              </a:ext>
            </a:extLst>
          </p:cNvPr>
          <p:cNvPicPr>
            <a:picLocks noChangeAspect="1"/>
          </p:cNvPicPr>
          <p:nvPr/>
        </p:nvPicPr>
        <p:blipFill>
          <a:blip r:embed="rId3"/>
          <a:stretch>
            <a:fillRect/>
          </a:stretch>
        </p:blipFill>
        <p:spPr>
          <a:xfrm>
            <a:off x="2235200" y="4529752"/>
            <a:ext cx="9706882" cy="731675"/>
          </a:xfrm>
          <a:prstGeom prst="rect">
            <a:avLst/>
          </a:prstGeom>
        </p:spPr>
      </p:pic>
      <p:sp>
        <p:nvSpPr>
          <p:cNvPr id="14" name="Rectangle 13">
            <a:extLst>
              <a:ext uri="{FF2B5EF4-FFF2-40B4-BE49-F238E27FC236}">
                <a16:creationId xmlns:a16="http://schemas.microsoft.com/office/drawing/2014/main" id="{ACDC4FBC-4893-AB4C-ABD0-BE640A359D62}"/>
              </a:ext>
            </a:extLst>
          </p:cNvPr>
          <p:cNvSpPr/>
          <p:nvPr/>
        </p:nvSpPr>
        <p:spPr>
          <a:xfrm>
            <a:off x="5576046" y="4529751"/>
            <a:ext cx="3585883"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5" name="Rectangle 14">
            <a:extLst>
              <a:ext uri="{FF2B5EF4-FFF2-40B4-BE49-F238E27FC236}">
                <a16:creationId xmlns:a16="http://schemas.microsoft.com/office/drawing/2014/main" id="{384865D9-E63B-D848-9366-1A835CC429C7}"/>
              </a:ext>
            </a:extLst>
          </p:cNvPr>
          <p:cNvSpPr/>
          <p:nvPr/>
        </p:nvSpPr>
        <p:spPr>
          <a:xfrm>
            <a:off x="5576046" y="4690320"/>
            <a:ext cx="4249272"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6" name="Title 2">
            <a:extLst>
              <a:ext uri="{FF2B5EF4-FFF2-40B4-BE49-F238E27FC236}">
                <a16:creationId xmlns:a16="http://schemas.microsoft.com/office/drawing/2014/main" id="{8DEC12B3-FB92-9648-B0C1-2A0C60A6A807}"/>
              </a:ext>
            </a:extLst>
          </p:cNvPr>
          <p:cNvSpPr>
            <a:spLocks noGrp="1"/>
          </p:cNvSpPr>
          <p:nvPr>
            <p:ph type="title"/>
          </p:nvPr>
        </p:nvSpPr>
        <p:spPr>
          <a:xfrm>
            <a:off x="571503" y="63500"/>
            <a:ext cx="11045825" cy="990600"/>
          </a:xfrm>
        </p:spPr>
        <p:txBody>
          <a:bodyPr/>
          <a:lstStyle/>
          <a:p>
            <a:r>
              <a:rPr lang="en-US" dirty="0"/>
              <a:t>5. Upload your photos to Einstein</a:t>
            </a:r>
          </a:p>
        </p:txBody>
      </p:sp>
    </p:spTree>
    <p:extLst>
      <p:ext uri="{BB962C8B-B14F-4D97-AF65-F5344CB8AC3E}">
        <p14:creationId xmlns:p14="http://schemas.microsoft.com/office/powerpoint/2010/main" val="36311264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 Copy your dataset ID from the result</a:t>
            </a:r>
          </a:p>
        </p:txBody>
      </p:sp>
      <p:pic>
        <p:nvPicPr>
          <p:cNvPr id="10" name="Picture 9">
            <a:extLst>
              <a:ext uri="{FF2B5EF4-FFF2-40B4-BE49-F238E27FC236}">
                <a16:creationId xmlns:a16="http://schemas.microsoft.com/office/drawing/2014/main" id="{C95A3371-6DCC-A948-9383-439A7D1B226A}"/>
              </a:ext>
            </a:extLst>
          </p:cNvPr>
          <p:cNvPicPr>
            <a:picLocks noChangeAspect="1"/>
          </p:cNvPicPr>
          <p:nvPr/>
        </p:nvPicPr>
        <p:blipFill>
          <a:blip r:embed="rId3"/>
          <a:stretch>
            <a:fillRect/>
          </a:stretch>
        </p:blipFill>
        <p:spPr>
          <a:xfrm>
            <a:off x="7066910" y="1048547"/>
            <a:ext cx="4550542" cy="5210544"/>
          </a:xfrm>
          <a:prstGeom prst="rect">
            <a:avLst/>
          </a:prstGeom>
        </p:spPr>
      </p:pic>
      <p:sp>
        <p:nvSpPr>
          <p:cNvPr id="12" name="Content Placeholder 6">
            <a:extLst>
              <a:ext uri="{FF2B5EF4-FFF2-40B4-BE49-F238E27FC236}">
                <a16:creationId xmlns:a16="http://schemas.microsoft.com/office/drawing/2014/main" id="{92DEC4F7-D9A5-0C48-B0F9-6AD8D6F3E5F8}"/>
              </a:ext>
            </a:extLst>
          </p:cNvPr>
          <p:cNvSpPr txBox="1">
            <a:spLocks/>
          </p:cNvSpPr>
          <p:nvPr/>
        </p:nvSpPr>
        <p:spPr>
          <a:xfrm>
            <a:off x="532219" y="1500722"/>
            <a:ext cx="6076042" cy="1014744"/>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Your result may not be formatted this nicely, but the ID is repeated several times.</a:t>
            </a:r>
          </a:p>
        </p:txBody>
      </p:sp>
      <p:sp>
        <p:nvSpPr>
          <p:cNvPr id="13" name="Rectangle 12">
            <a:extLst>
              <a:ext uri="{FF2B5EF4-FFF2-40B4-BE49-F238E27FC236}">
                <a16:creationId xmlns:a16="http://schemas.microsoft.com/office/drawing/2014/main" id="{D0F9A1A5-78D4-A94F-A39F-9FC9BEDC5FCD}"/>
              </a:ext>
            </a:extLst>
          </p:cNvPr>
          <p:cNvSpPr/>
          <p:nvPr/>
        </p:nvSpPr>
        <p:spPr>
          <a:xfrm>
            <a:off x="7659304" y="1271548"/>
            <a:ext cx="892170"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4" name="Rectangle 13">
            <a:extLst>
              <a:ext uri="{FF2B5EF4-FFF2-40B4-BE49-F238E27FC236}">
                <a16:creationId xmlns:a16="http://schemas.microsoft.com/office/drawing/2014/main" id="{48A425E5-9A8B-5648-B3AB-FB01DBFAF0D7}"/>
              </a:ext>
            </a:extLst>
          </p:cNvPr>
          <p:cNvSpPr/>
          <p:nvPr/>
        </p:nvSpPr>
        <p:spPr>
          <a:xfrm>
            <a:off x="8694054" y="2661078"/>
            <a:ext cx="892170"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5" name="Rectangle 14">
            <a:extLst>
              <a:ext uri="{FF2B5EF4-FFF2-40B4-BE49-F238E27FC236}">
                <a16:creationId xmlns:a16="http://schemas.microsoft.com/office/drawing/2014/main" id="{969D0D99-F94D-3E4D-8CD2-A14E534905A2}"/>
              </a:ext>
            </a:extLst>
          </p:cNvPr>
          <p:cNvSpPr/>
          <p:nvPr/>
        </p:nvSpPr>
        <p:spPr>
          <a:xfrm>
            <a:off x="8683435" y="3672941"/>
            <a:ext cx="892170"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142936608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 Train your Dataset</a:t>
            </a:r>
          </a:p>
        </p:txBody>
      </p:sp>
      <p:sp>
        <p:nvSpPr>
          <p:cNvPr id="7" name="Content Placeholder 2">
            <a:extLst>
              <a:ext uri="{FF2B5EF4-FFF2-40B4-BE49-F238E27FC236}">
                <a16:creationId xmlns:a16="http://schemas.microsoft.com/office/drawing/2014/main" id="{75CCF63A-4BA9-434A-9953-181788C35EEC}"/>
              </a:ext>
            </a:extLst>
          </p:cNvPr>
          <p:cNvSpPr txBox="1">
            <a:spLocks/>
          </p:cNvSpPr>
          <p:nvPr/>
        </p:nvSpPr>
        <p:spPr>
          <a:xfrm>
            <a:off x="571500" y="1764285"/>
            <a:ext cx="11045952" cy="4223766"/>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Train your dataset now that it has your sample photos</a:t>
            </a:r>
          </a:p>
          <a:p>
            <a:pPr lvl="1"/>
            <a:r>
              <a:rPr lang="en-US"/>
              <a:t>Open a command prompt and consult the Einstein cheatsheet for the TRAIN command. </a:t>
            </a:r>
          </a:p>
          <a:p>
            <a:pPr lvl="1"/>
            <a:r>
              <a:rPr lang="en-US"/>
              <a:t>Replace the Bearer token with the token just like before. </a:t>
            </a:r>
            <a:br>
              <a:rPr lang="en-US"/>
            </a:br>
            <a:r>
              <a:rPr lang="en-US"/>
              <a:t>Give the model a name. </a:t>
            </a:r>
            <a:br>
              <a:rPr lang="en-US"/>
            </a:br>
            <a:r>
              <a:rPr lang="en-US"/>
              <a:t>Replace the sample datasetId with the one we just received.</a:t>
            </a:r>
          </a:p>
          <a:p>
            <a:pPr lvl="1"/>
            <a:r>
              <a:rPr lang="en-US"/>
              <a:t>Click enter!</a:t>
            </a:r>
          </a:p>
        </p:txBody>
      </p:sp>
      <p:sp>
        <p:nvSpPr>
          <p:cNvPr id="8" name="Text Placeholder 4">
            <a:extLst>
              <a:ext uri="{FF2B5EF4-FFF2-40B4-BE49-F238E27FC236}">
                <a16:creationId xmlns:a16="http://schemas.microsoft.com/office/drawing/2014/main" id="{F46C2175-DC27-D846-A7F5-FAAD8F151521}"/>
              </a:ext>
            </a:extLst>
          </p:cNvPr>
          <p:cNvSpPr>
            <a:spLocks noGrp="1"/>
          </p:cNvSpPr>
          <p:nvPr>
            <p:ph type="body" sz="quarter" idx="16"/>
          </p:nvPr>
        </p:nvSpPr>
        <p:spPr>
          <a:xfrm>
            <a:off x="571503" y="1097179"/>
            <a:ext cx="11046141" cy="338554"/>
          </a:xfrm>
        </p:spPr>
        <p:txBody>
          <a:bodyPr/>
          <a:lstStyle/>
          <a:p>
            <a:r>
              <a:rPr lang="en-US" dirty="0"/>
              <a:t>Einstein isn’t that smart….yet</a:t>
            </a:r>
          </a:p>
        </p:txBody>
      </p:sp>
      <p:pic>
        <p:nvPicPr>
          <p:cNvPr id="9" name="Picture 8">
            <a:extLst>
              <a:ext uri="{FF2B5EF4-FFF2-40B4-BE49-F238E27FC236}">
                <a16:creationId xmlns:a16="http://schemas.microsoft.com/office/drawing/2014/main" id="{A7E4513E-77C2-C646-A0AF-0E495E01BEE1}"/>
              </a:ext>
            </a:extLst>
          </p:cNvPr>
          <p:cNvPicPr>
            <a:picLocks noChangeAspect="1"/>
          </p:cNvPicPr>
          <p:nvPr/>
        </p:nvPicPr>
        <p:blipFill>
          <a:blip r:embed="rId3"/>
          <a:stretch>
            <a:fillRect/>
          </a:stretch>
        </p:blipFill>
        <p:spPr>
          <a:xfrm>
            <a:off x="1233034" y="3914425"/>
            <a:ext cx="10071100" cy="1028700"/>
          </a:xfrm>
          <a:prstGeom prst="rect">
            <a:avLst/>
          </a:prstGeom>
        </p:spPr>
      </p:pic>
      <p:sp>
        <p:nvSpPr>
          <p:cNvPr id="10" name="Rectangle 9">
            <a:extLst>
              <a:ext uri="{FF2B5EF4-FFF2-40B4-BE49-F238E27FC236}">
                <a16:creationId xmlns:a16="http://schemas.microsoft.com/office/drawing/2014/main" id="{EF16B7E8-793D-BA41-B870-9428B8E6FAF2}"/>
              </a:ext>
            </a:extLst>
          </p:cNvPr>
          <p:cNvSpPr/>
          <p:nvPr/>
        </p:nvSpPr>
        <p:spPr>
          <a:xfrm>
            <a:off x="4677869" y="3983742"/>
            <a:ext cx="3641378" cy="301385"/>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1" name="Rectangle 10">
            <a:extLst>
              <a:ext uri="{FF2B5EF4-FFF2-40B4-BE49-F238E27FC236}">
                <a16:creationId xmlns:a16="http://schemas.microsoft.com/office/drawing/2014/main" id="{D432DCC6-E006-9C49-881C-B39E83E71E1C}"/>
              </a:ext>
            </a:extLst>
          </p:cNvPr>
          <p:cNvSpPr/>
          <p:nvPr/>
        </p:nvSpPr>
        <p:spPr>
          <a:xfrm>
            <a:off x="5235392" y="4224075"/>
            <a:ext cx="1739149" cy="258278"/>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2" name="Rectangle 11">
            <a:extLst>
              <a:ext uri="{FF2B5EF4-FFF2-40B4-BE49-F238E27FC236}">
                <a16:creationId xmlns:a16="http://schemas.microsoft.com/office/drawing/2014/main" id="{C41B2509-A77D-6940-8E69-C9D4F701445F}"/>
              </a:ext>
            </a:extLst>
          </p:cNvPr>
          <p:cNvSpPr/>
          <p:nvPr/>
        </p:nvSpPr>
        <p:spPr>
          <a:xfrm>
            <a:off x="8319247" y="4285126"/>
            <a:ext cx="788894" cy="197227"/>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32543512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8. Copy your model Id from the result</a:t>
            </a:r>
          </a:p>
        </p:txBody>
      </p:sp>
      <p:sp>
        <p:nvSpPr>
          <p:cNvPr id="13" name="Content Placeholder 6">
            <a:extLst>
              <a:ext uri="{FF2B5EF4-FFF2-40B4-BE49-F238E27FC236}">
                <a16:creationId xmlns:a16="http://schemas.microsoft.com/office/drawing/2014/main" id="{DF0EF183-EFCA-CF40-A676-1C3B1EABC221}"/>
              </a:ext>
            </a:extLst>
          </p:cNvPr>
          <p:cNvSpPr txBox="1">
            <a:spLocks/>
          </p:cNvSpPr>
          <p:nvPr/>
        </p:nvSpPr>
        <p:spPr>
          <a:xfrm>
            <a:off x="571500" y="1492224"/>
            <a:ext cx="6076042" cy="1014744"/>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This is the model Id you’ll be using to test your photos! Copy it and put in a safe place, like your sock drawer next to your Pokémon cards.</a:t>
            </a:r>
          </a:p>
        </p:txBody>
      </p:sp>
      <p:pic>
        <p:nvPicPr>
          <p:cNvPr id="14" name="Picture 13">
            <a:extLst>
              <a:ext uri="{FF2B5EF4-FFF2-40B4-BE49-F238E27FC236}">
                <a16:creationId xmlns:a16="http://schemas.microsoft.com/office/drawing/2014/main" id="{63EC739C-9D7A-944F-AE01-93B6235F330D}"/>
              </a:ext>
            </a:extLst>
          </p:cNvPr>
          <p:cNvPicPr>
            <a:picLocks noChangeAspect="1"/>
          </p:cNvPicPr>
          <p:nvPr/>
        </p:nvPicPr>
        <p:blipFill>
          <a:blip r:embed="rId3"/>
          <a:stretch>
            <a:fillRect/>
          </a:stretch>
        </p:blipFill>
        <p:spPr>
          <a:xfrm>
            <a:off x="7062334" y="1334622"/>
            <a:ext cx="4305300" cy="5219700"/>
          </a:xfrm>
          <a:prstGeom prst="rect">
            <a:avLst/>
          </a:prstGeom>
        </p:spPr>
      </p:pic>
      <p:sp>
        <p:nvSpPr>
          <p:cNvPr id="15" name="Rectangle 14">
            <a:extLst>
              <a:ext uri="{FF2B5EF4-FFF2-40B4-BE49-F238E27FC236}">
                <a16:creationId xmlns:a16="http://schemas.microsoft.com/office/drawing/2014/main" id="{107397A8-B74D-9040-9FD0-311A8AF3B70D}"/>
              </a:ext>
            </a:extLst>
          </p:cNvPr>
          <p:cNvSpPr/>
          <p:nvPr/>
        </p:nvSpPr>
        <p:spPr>
          <a:xfrm>
            <a:off x="8322814" y="3409164"/>
            <a:ext cx="2470692" cy="248436"/>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232974674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did we do?</a:t>
            </a:r>
          </a:p>
        </p:txBody>
      </p:sp>
      <p:sp>
        <p:nvSpPr>
          <p:cNvPr id="12" name="Text Placeholder 7">
            <a:extLst>
              <a:ext uri="{FF2B5EF4-FFF2-40B4-BE49-F238E27FC236}">
                <a16:creationId xmlns:a16="http://schemas.microsoft.com/office/drawing/2014/main" id="{20292D24-3F6F-5644-AE27-0A81E77E837D}"/>
              </a:ext>
            </a:extLst>
          </p:cNvPr>
          <p:cNvSpPr>
            <a:spLocks noGrp="1"/>
          </p:cNvSpPr>
          <p:nvPr>
            <p:ph type="body" sz="quarter" idx="16"/>
          </p:nvPr>
        </p:nvSpPr>
        <p:spPr>
          <a:xfrm>
            <a:off x="571503" y="1097179"/>
            <a:ext cx="10299697" cy="338554"/>
          </a:xfrm>
        </p:spPr>
        <p:txBody>
          <a:bodyPr/>
          <a:lstStyle/>
          <a:p>
            <a:pPr>
              <a:spcBef>
                <a:spcPts val="0"/>
              </a:spcBef>
              <a:spcAft>
                <a:spcPts val="0"/>
              </a:spcAft>
            </a:pPr>
            <a:r>
              <a:rPr lang="en-US" dirty="0"/>
              <a:t>A quick recap of training Einstein</a:t>
            </a:r>
          </a:p>
        </p:txBody>
      </p:sp>
      <p:pic>
        <p:nvPicPr>
          <p:cNvPr id="14" name="Picture 13">
            <a:extLst>
              <a:ext uri="{FF2B5EF4-FFF2-40B4-BE49-F238E27FC236}">
                <a16:creationId xmlns:a16="http://schemas.microsoft.com/office/drawing/2014/main" id="{EB9CD7FD-E142-F041-A02C-7F747AE4EB60}"/>
              </a:ext>
            </a:extLst>
          </p:cNvPr>
          <p:cNvPicPr>
            <a:picLocks noChangeAspect="1"/>
          </p:cNvPicPr>
          <p:nvPr/>
        </p:nvPicPr>
        <p:blipFill>
          <a:blip r:embed="rId3"/>
          <a:stretch>
            <a:fillRect/>
          </a:stretch>
        </p:blipFill>
        <p:spPr>
          <a:xfrm>
            <a:off x="8284000" y="2142712"/>
            <a:ext cx="3584375" cy="3731104"/>
          </a:xfrm>
          <a:prstGeom prst="rect">
            <a:avLst/>
          </a:prstGeom>
        </p:spPr>
      </p:pic>
      <p:pic>
        <p:nvPicPr>
          <p:cNvPr id="20" name="Picture 19">
            <a:extLst>
              <a:ext uri="{FF2B5EF4-FFF2-40B4-BE49-F238E27FC236}">
                <a16:creationId xmlns:a16="http://schemas.microsoft.com/office/drawing/2014/main" id="{D497728F-A216-994B-B394-4735269C5892}"/>
              </a:ext>
            </a:extLst>
          </p:cNvPr>
          <p:cNvPicPr>
            <a:picLocks noChangeAspect="1"/>
          </p:cNvPicPr>
          <p:nvPr/>
        </p:nvPicPr>
        <p:blipFill>
          <a:blip r:embed="rId4"/>
          <a:stretch>
            <a:fillRect/>
          </a:stretch>
        </p:blipFill>
        <p:spPr>
          <a:xfrm>
            <a:off x="-159792" y="2296970"/>
            <a:ext cx="3943047" cy="2957285"/>
          </a:xfrm>
          <a:prstGeom prst="rect">
            <a:avLst/>
          </a:prstGeom>
        </p:spPr>
      </p:pic>
      <p:sp>
        <p:nvSpPr>
          <p:cNvPr id="19" name="Oval Callout 18">
            <a:extLst>
              <a:ext uri="{FF2B5EF4-FFF2-40B4-BE49-F238E27FC236}">
                <a16:creationId xmlns:a16="http://schemas.microsoft.com/office/drawing/2014/main" id="{52FF9336-4F69-BD48-9854-42C10F09B4DA}"/>
              </a:ext>
            </a:extLst>
          </p:cNvPr>
          <p:cNvSpPr/>
          <p:nvPr/>
        </p:nvSpPr>
        <p:spPr>
          <a:xfrm>
            <a:off x="2668158" y="1756952"/>
            <a:ext cx="1412859" cy="1260681"/>
          </a:xfrm>
          <a:prstGeom prst="wedgeEllipseCallout">
            <a:avLst>
              <a:gd name="adj1" fmla="val -97881"/>
              <a:gd name="adj2" fmla="val 120065"/>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Wow</a:t>
            </a:r>
          </a:p>
        </p:txBody>
      </p:sp>
      <p:sp>
        <p:nvSpPr>
          <p:cNvPr id="15" name="Right Arrow 14">
            <a:extLst>
              <a:ext uri="{FF2B5EF4-FFF2-40B4-BE49-F238E27FC236}">
                <a16:creationId xmlns:a16="http://schemas.microsoft.com/office/drawing/2014/main" id="{9CA109B1-0CEE-2549-A3D3-DB40D92623E2}"/>
              </a:ext>
            </a:extLst>
          </p:cNvPr>
          <p:cNvSpPr/>
          <p:nvPr/>
        </p:nvSpPr>
        <p:spPr>
          <a:xfrm>
            <a:off x="4378778" y="1764000"/>
            <a:ext cx="3607459" cy="1162483"/>
          </a:xfrm>
          <a:prstGeom prst="rightArrow">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UPLOAD Images</a:t>
            </a:r>
          </a:p>
        </p:txBody>
      </p:sp>
      <p:sp>
        <p:nvSpPr>
          <p:cNvPr id="16" name="Right Arrow 15">
            <a:extLst>
              <a:ext uri="{FF2B5EF4-FFF2-40B4-BE49-F238E27FC236}">
                <a16:creationId xmlns:a16="http://schemas.microsoft.com/office/drawing/2014/main" id="{2335C911-9994-2D41-8E0C-270C43E44109}"/>
              </a:ext>
            </a:extLst>
          </p:cNvPr>
          <p:cNvSpPr/>
          <p:nvPr/>
        </p:nvSpPr>
        <p:spPr>
          <a:xfrm flipH="1">
            <a:off x="4373943" y="2693832"/>
            <a:ext cx="3607458" cy="1081781"/>
          </a:xfrm>
          <a:prstGeom prst="rightArrow">
            <a:avLst/>
          </a:prstGeom>
          <a:solidFill>
            <a:schemeClr val="accent6">
              <a:lumMod val="5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DATASET ID</a:t>
            </a:r>
          </a:p>
        </p:txBody>
      </p:sp>
      <p:sp>
        <p:nvSpPr>
          <p:cNvPr id="17" name="Right Arrow 16">
            <a:extLst>
              <a:ext uri="{FF2B5EF4-FFF2-40B4-BE49-F238E27FC236}">
                <a16:creationId xmlns:a16="http://schemas.microsoft.com/office/drawing/2014/main" id="{84A17317-CCAB-8141-802D-EB7F711F0E7C}"/>
              </a:ext>
            </a:extLst>
          </p:cNvPr>
          <p:cNvSpPr/>
          <p:nvPr/>
        </p:nvSpPr>
        <p:spPr>
          <a:xfrm>
            <a:off x="4407808" y="4008264"/>
            <a:ext cx="3573594" cy="1078382"/>
          </a:xfrm>
          <a:prstGeom prst="rightArrow">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TRAIN Dataset</a:t>
            </a:r>
          </a:p>
        </p:txBody>
      </p:sp>
      <p:sp>
        <p:nvSpPr>
          <p:cNvPr id="18" name="Right Arrow 17">
            <a:extLst>
              <a:ext uri="{FF2B5EF4-FFF2-40B4-BE49-F238E27FC236}">
                <a16:creationId xmlns:a16="http://schemas.microsoft.com/office/drawing/2014/main" id="{003FFED3-C213-4046-B81C-C3366C25360D}"/>
              </a:ext>
            </a:extLst>
          </p:cNvPr>
          <p:cNvSpPr/>
          <p:nvPr/>
        </p:nvSpPr>
        <p:spPr>
          <a:xfrm flipH="1">
            <a:off x="4407806" y="4889427"/>
            <a:ext cx="3578430" cy="1081781"/>
          </a:xfrm>
          <a:prstGeom prst="rightArrow">
            <a:avLst/>
          </a:prstGeom>
          <a:solidFill>
            <a:schemeClr val="accent6">
              <a:lumMod val="5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MODEL ID</a:t>
            </a:r>
          </a:p>
        </p:txBody>
      </p:sp>
    </p:spTree>
    <p:extLst>
      <p:ext uri="{BB962C8B-B14F-4D97-AF65-F5344CB8AC3E}">
        <p14:creationId xmlns:p14="http://schemas.microsoft.com/office/powerpoint/2010/main" val="1764335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animBg="1"/>
      <p:bldP spid="16" grpId="0" animBg="1"/>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3">
            <a:extLst>
              <a:ext uri="{FF2B5EF4-FFF2-40B4-BE49-F238E27FC236}">
                <a16:creationId xmlns:a16="http://schemas.microsoft.com/office/drawing/2014/main" id="{D1BEFC86-181A-604D-BDD3-AE374A986A33}"/>
              </a:ext>
            </a:extLst>
          </p:cNvPr>
          <p:cNvSpPr>
            <a:spLocks noGrp="1"/>
          </p:cNvSpPr>
          <p:nvPr>
            <p:ph type="title"/>
          </p:nvPr>
        </p:nvSpPr>
        <p:spPr>
          <a:xfrm>
            <a:off x="571500" y="63503"/>
            <a:ext cx="11045952" cy="990119"/>
          </a:xfrm>
        </p:spPr>
        <p:txBody>
          <a:bodyPr/>
          <a:lstStyle/>
          <a:p>
            <a:r>
              <a:rPr lang="en-US" dirty="0"/>
              <a:t>Navigate to the Einstein Details Custom Metadata</a:t>
            </a:r>
          </a:p>
        </p:txBody>
      </p:sp>
      <p:sp>
        <p:nvSpPr>
          <p:cNvPr id="28" name="Content Placeholder 6">
            <a:extLst>
              <a:ext uri="{FF2B5EF4-FFF2-40B4-BE49-F238E27FC236}">
                <a16:creationId xmlns:a16="http://schemas.microsoft.com/office/drawing/2014/main" id="{6B90A213-65F6-D646-A614-6D34B337E8E4}"/>
              </a:ext>
            </a:extLst>
          </p:cNvPr>
          <p:cNvSpPr txBox="1">
            <a:spLocks/>
          </p:cNvSpPr>
          <p:nvPr/>
        </p:nvSpPr>
        <p:spPr>
          <a:xfrm>
            <a:off x="295730" y="1481712"/>
            <a:ext cx="6076042" cy="1276001"/>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I’ve created a handy custom metadata type to store our Id and key.</a:t>
            </a:r>
          </a:p>
          <a:p>
            <a:r>
              <a:rPr lang="en-US" dirty="0"/>
              <a:t>Paste in your RSA Key, Model Id, and Email.</a:t>
            </a:r>
          </a:p>
        </p:txBody>
      </p:sp>
      <p:pic>
        <p:nvPicPr>
          <p:cNvPr id="29" name="Picture 28">
            <a:extLst>
              <a:ext uri="{FF2B5EF4-FFF2-40B4-BE49-F238E27FC236}">
                <a16:creationId xmlns:a16="http://schemas.microsoft.com/office/drawing/2014/main" id="{4C14A3AC-C685-774E-965F-57541E9511CA}"/>
              </a:ext>
            </a:extLst>
          </p:cNvPr>
          <p:cNvPicPr>
            <a:picLocks noChangeAspect="1"/>
          </p:cNvPicPr>
          <p:nvPr/>
        </p:nvPicPr>
        <p:blipFill>
          <a:blip r:embed="rId3"/>
          <a:stretch>
            <a:fillRect/>
          </a:stretch>
        </p:blipFill>
        <p:spPr>
          <a:xfrm>
            <a:off x="5907314" y="1749573"/>
            <a:ext cx="5947454" cy="3932291"/>
          </a:xfrm>
          <a:prstGeom prst="rect">
            <a:avLst/>
          </a:prstGeom>
        </p:spPr>
      </p:pic>
      <p:sp>
        <p:nvSpPr>
          <p:cNvPr id="30" name="Rectangle 29">
            <a:extLst>
              <a:ext uri="{FF2B5EF4-FFF2-40B4-BE49-F238E27FC236}">
                <a16:creationId xmlns:a16="http://schemas.microsoft.com/office/drawing/2014/main" id="{65B948E6-72F7-594D-A25B-E1882FEB5ACB}"/>
              </a:ext>
            </a:extLst>
          </p:cNvPr>
          <p:cNvSpPr/>
          <p:nvPr/>
        </p:nvSpPr>
        <p:spPr>
          <a:xfrm>
            <a:off x="7988986" y="2633495"/>
            <a:ext cx="1619471" cy="559648"/>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31" name="Rectangle 30">
            <a:extLst>
              <a:ext uri="{FF2B5EF4-FFF2-40B4-BE49-F238E27FC236}">
                <a16:creationId xmlns:a16="http://schemas.microsoft.com/office/drawing/2014/main" id="{B6229042-2E34-E141-A18C-3E63F950386E}"/>
              </a:ext>
            </a:extLst>
          </p:cNvPr>
          <p:cNvSpPr/>
          <p:nvPr/>
        </p:nvSpPr>
        <p:spPr>
          <a:xfrm>
            <a:off x="7988985" y="3193143"/>
            <a:ext cx="1619472" cy="267861"/>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32" name="Rectangle 31">
            <a:extLst>
              <a:ext uri="{FF2B5EF4-FFF2-40B4-BE49-F238E27FC236}">
                <a16:creationId xmlns:a16="http://schemas.microsoft.com/office/drawing/2014/main" id="{6A3EAF17-A74E-0C40-A515-FEC42E08699E}"/>
              </a:ext>
            </a:extLst>
          </p:cNvPr>
          <p:cNvSpPr/>
          <p:nvPr/>
        </p:nvSpPr>
        <p:spPr>
          <a:xfrm>
            <a:off x="7988984" y="3404895"/>
            <a:ext cx="3044775" cy="1471905"/>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33" name="Rectangle 32">
            <a:extLst>
              <a:ext uri="{FF2B5EF4-FFF2-40B4-BE49-F238E27FC236}">
                <a16:creationId xmlns:a16="http://schemas.microsoft.com/office/drawing/2014/main" id="{EDDF1DED-D207-EF40-85D5-C5872CC43BC3}"/>
              </a:ext>
            </a:extLst>
          </p:cNvPr>
          <p:cNvSpPr/>
          <p:nvPr/>
        </p:nvSpPr>
        <p:spPr>
          <a:xfrm>
            <a:off x="7966508" y="4897120"/>
            <a:ext cx="1682590" cy="211752"/>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3841746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subTnLst>
                                    <p:set>
                                      <p:cBhvr override="childStyle">
                                        <p:cTn dur="1" fill="hold" display="0" masterRel="nextClick" afterEffect="1"/>
                                        <p:tgtEl>
                                          <p:spTgt spid="3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Time to test it out!</a:t>
            </a:r>
          </a:p>
        </p:txBody>
      </p:sp>
      <p:sp>
        <p:nvSpPr>
          <p:cNvPr id="10" name="Subtitle 9"/>
          <p:cNvSpPr>
            <a:spLocks noGrp="1"/>
          </p:cNvSpPr>
          <p:nvPr>
            <p:ph type="subTitle" idx="1"/>
          </p:nvPr>
        </p:nvSpPr>
        <p:spPr/>
        <p:txBody>
          <a:bodyPr/>
          <a:lstStyle/>
          <a:p>
            <a:r>
              <a:rPr lang="en-US" dirty="0"/>
              <a:t>For the purpose of this demo I’ll play the role of a field service technician performing a residential dryer repair.</a:t>
            </a:r>
          </a:p>
        </p:txBody>
      </p:sp>
    </p:spTree>
    <p:extLst>
      <p:ext uri="{BB962C8B-B14F-4D97-AF65-F5344CB8AC3E}">
        <p14:creationId xmlns:p14="http://schemas.microsoft.com/office/powerpoint/2010/main" val="266756013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Next Steps</a:t>
            </a:r>
          </a:p>
        </p:txBody>
      </p:sp>
      <p:sp>
        <p:nvSpPr>
          <p:cNvPr id="12" name="Content Placeholder 2">
            <a:extLst>
              <a:ext uri="{FF2B5EF4-FFF2-40B4-BE49-F238E27FC236}">
                <a16:creationId xmlns:a16="http://schemas.microsoft.com/office/drawing/2014/main" id="{B472D1E5-4F5C-4949-AB28-25CC4C097DCC}"/>
              </a:ext>
            </a:extLst>
          </p:cNvPr>
          <p:cNvSpPr>
            <a:spLocks noGrp="1"/>
          </p:cNvSpPr>
          <p:nvPr>
            <p:ph sz="quarter" idx="11"/>
          </p:nvPr>
        </p:nvSpPr>
        <p:spPr>
          <a:xfrm>
            <a:off x="571499" y="1764286"/>
            <a:ext cx="10390667" cy="3214113"/>
          </a:xfrm>
        </p:spPr>
        <p:txBody>
          <a:bodyPr/>
          <a:lstStyle/>
          <a:p>
            <a:r>
              <a:rPr lang="en-US" dirty="0"/>
              <a:t>I’ve included a method for using the Feedback API</a:t>
            </a:r>
          </a:p>
          <a:p>
            <a:pPr marL="0" lvl="1" indent="0">
              <a:buNone/>
            </a:pPr>
            <a:r>
              <a:rPr lang="en-US" sz="2000" dirty="0">
                <a:solidFill>
                  <a:schemeClr val="accent2"/>
                </a:solidFill>
              </a:rPr>
              <a:t>That’s right you can teach it to get smarter the more you use it!</a:t>
            </a:r>
          </a:p>
          <a:p>
            <a:r>
              <a:rPr lang="en-US" dirty="0"/>
              <a:t>For a challenge, try adding a button to the page to tell Einstein if it was correct or not. Use the method I provided to make the API call.</a:t>
            </a:r>
          </a:p>
          <a:p>
            <a:r>
              <a:rPr lang="en-US" dirty="0"/>
              <a:t>Once you’ve given it a good amount of feedback use the RETRAIN command from the </a:t>
            </a:r>
            <a:r>
              <a:rPr lang="en-US" dirty="0" err="1"/>
              <a:t>cheatsheet</a:t>
            </a:r>
            <a:r>
              <a:rPr lang="en-US" dirty="0"/>
              <a:t> to generate a smarter model!</a:t>
            </a:r>
          </a:p>
        </p:txBody>
      </p:sp>
    </p:spTree>
    <p:extLst>
      <p:ext uri="{BB962C8B-B14F-4D97-AF65-F5344CB8AC3E}">
        <p14:creationId xmlns:p14="http://schemas.microsoft.com/office/powerpoint/2010/main" val="13488024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Phil Bergner</a:t>
            </a:r>
          </a:p>
        </p:txBody>
      </p:sp>
      <p:sp>
        <p:nvSpPr>
          <p:cNvPr id="3" name="Content Placeholder 2"/>
          <p:cNvSpPr>
            <a:spLocks noGrp="1"/>
          </p:cNvSpPr>
          <p:nvPr>
            <p:ph sz="quarter" idx="11"/>
          </p:nvPr>
        </p:nvSpPr>
        <p:spPr/>
        <p:txBody>
          <a:bodyPr/>
          <a:lstStyle/>
          <a:p>
            <a:r>
              <a:rPr lang="en-US" dirty="0"/>
              <a:t>Developing on the Salesforce platform for 8 years with Synaptic AP</a:t>
            </a:r>
          </a:p>
          <a:p>
            <a:r>
              <a:rPr lang="en-US" dirty="0"/>
              <a:t>Architect for our mobile workforce AppExchange product</a:t>
            </a:r>
          </a:p>
          <a:p>
            <a:endParaRPr lang="en-US" dirty="0"/>
          </a:p>
          <a:p>
            <a:pPr lvl="1"/>
            <a:endParaRPr lang="en-US" dirty="0">
              <a:hlinkClick r:id="rId3"/>
            </a:endParaRPr>
          </a:p>
          <a:p>
            <a:pPr lvl="1"/>
            <a:endParaRPr lang="en-US" dirty="0">
              <a:hlinkClick r:id="rId3"/>
            </a:endParaRPr>
          </a:p>
          <a:p>
            <a:pPr lvl="1"/>
            <a:r>
              <a:rPr lang="en-US" dirty="0">
                <a:hlinkClick r:id="rId3"/>
              </a:rPr>
              <a:t>http://www.youreka.io</a:t>
            </a:r>
            <a:endParaRPr lang="en-US" dirty="0"/>
          </a:p>
          <a:p>
            <a:pPr lvl="1"/>
            <a:r>
              <a:rPr lang="en-US" dirty="0"/>
              <a:t>Utilizes Einstein to help customers in the field classify photos automatically via our mobile app</a:t>
            </a:r>
          </a:p>
          <a:p>
            <a:pPr lvl="1"/>
            <a:r>
              <a:rPr lang="en-US" dirty="0"/>
              <a:t>200k+ end users</a:t>
            </a:r>
          </a:p>
          <a:p>
            <a:pPr lvl="1"/>
            <a:endParaRPr lang="en-US" dirty="0"/>
          </a:p>
          <a:p>
            <a:pPr marL="0" lvl="1" indent="0">
              <a:buNone/>
            </a:pPr>
            <a:endParaRPr lang="en-US" dirty="0"/>
          </a:p>
        </p:txBody>
      </p:sp>
      <p:sp>
        <p:nvSpPr>
          <p:cNvPr id="11" name="Text Placeholder 10"/>
          <p:cNvSpPr>
            <a:spLocks noGrp="1"/>
          </p:cNvSpPr>
          <p:nvPr>
            <p:ph type="body" sz="quarter" idx="16"/>
          </p:nvPr>
        </p:nvSpPr>
        <p:spPr/>
        <p:txBody>
          <a:bodyPr/>
          <a:lstStyle/>
          <a:p>
            <a:r>
              <a:rPr lang="en-US" dirty="0"/>
              <a:t>Youreka Product Lead</a:t>
            </a:r>
          </a:p>
        </p:txBody>
      </p:sp>
      <p:pic>
        <p:nvPicPr>
          <p:cNvPr id="6" name="Picture 5">
            <a:extLst>
              <a:ext uri="{FF2B5EF4-FFF2-40B4-BE49-F238E27FC236}">
                <a16:creationId xmlns:a16="http://schemas.microsoft.com/office/drawing/2014/main" id="{4CA49898-4FC8-A749-818C-F113BF0247DD}"/>
              </a:ext>
            </a:extLst>
          </p:cNvPr>
          <p:cNvPicPr>
            <a:picLocks noChangeAspect="1"/>
          </p:cNvPicPr>
          <p:nvPr/>
        </p:nvPicPr>
        <p:blipFill>
          <a:blip r:embed="rId4"/>
          <a:stretch>
            <a:fillRect/>
          </a:stretch>
        </p:blipFill>
        <p:spPr>
          <a:xfrm>
            <a:off x="571373" y="2619260"/>
            <a:ext cx="2876057" cy="993821"/>
          </a:xfrm>
          <a:prstGeom prst="rect">
            <a:avLst/>
          </a:prstGeom>
        </p:spPr>
      </p:pic>
    </p:spTree>
    <p:extLst>
      <p:ext uri="{BB962C8B-B14F-4D97-AF65-F5344CB8AC3E}">
        <p14:creationId xmlns:p14="http://schemas.microsoft.com/office/powerpoint/2010/main" val="24224080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sp>
        <p:nvSpPr>
          <p:cNvPr id="10" name="Content Placeholder 2">
            <a:extLst>
              <a:ext uri="{FF2B5EF4-FFF2-40B4-BE49-F238E27FC236}">
                <a16:creationId xmlns:a16="http://schemas.microsoft.com/office/drawing/2014/main" id="{A8D074D1-31A5-A34B-96F7-96E0DB169B3F}"/>
              </a:ext>
            </a:extLst>
          </p:cNvPr>
          <p:cNvSpPr>
            <a:spLocks noGrp="1"/>
          </p:cNvSpPr>
          <p:nvPr>
            <p:ph sz="quarter" idx="11"/>
          </p:nvPr>
        </p:nvSpPr>
        <p:spPr>
          <a:xfrm>
            <a:off x="571500" y="3555584"/>
            <a:ext cx="3803276" cy="1840375"/>
          </a:xfrm>
        </p:spPr>
        <p:txBody>
          <a:bodyPr/>
          <a:lstStyle/>
          <a:p>
            <a:r>
              <a:rPr lang="en-US" dirty="0"/>
              <a:t>Phil Bergner </a:t>
            </a:r>
            <a:br>
              <a:rPr lang="en-US" dirty="0"/>
            </a:br>
            <a:r>
              <a:rPr lang="en-US" dirty="0"/>
              <a:t>Youreka Product Lead</a:t>
            </a:r>
            <a:br>
              <a:rPr lang="en-US" dirty="0"/>
            </a:br>
            <a:r>
              <a:rPr lang="en-US" dirty="0"/>
              <a:t>phil.bergner@synapticap.com </a:t>
            </a:r>
            <a:br>
              <a:rPr lang="en-US" dirty="0"/>
            </a:br>
            <a:r>
              <a:rPr lang="en-US" dirty="0"/>
              <a:t>@</a:t>
            </a:r>
            <a:r>
              <a:rPr lang="en-US" dirty="0" err="1"/>
              <a:t>philleebe</a:t>
            </a:r>
            <a:endParaRPr lang="en-US" dirty="0"/>
          </a:p>
          <a:p>
            <a:endParaRPr lang="en-US" dirty="0">
              <a:hlinkClick r:id="rId3"/>
            </a:endParaRPr>
          </a:p>
          <a:p>
            <a:pPr marL="342900" indent="-342900">
              <a:buFontTx/>
              <a:buChar char="-"/>
            </a:pPr>
            <a:endParaRPr lang="en-US" dirty="0"/>
          </a:p>
        </p:txBody>
      </p:sp>
      <p:sp>
        <p:nvSpPr>
          <p:cNvPr id="11" name="Text Placeholder 7">
            <a:extLst>
              <a:ext uri="{FF2B5EF4-FFF2-40B4-BE49-F238E27FC236}">
                <a16:creationId xmlns:a16="http://schemas.microsoft.com/office/drawing/2014/main" id="{70A7BAC7-9578-1A49-B648-EA81D47F6864}"/>
              </a:ext>
            </a:extLst>
          </p:cNvPr>
          <p:cNvSpPr>
            <a:spLocks noGrp="1"/>
          </p:cNvSpPr>
          <p:nvPr>
            <p:ph type="body" sz="quarter" idx="16"/>
          </p:nvPr>
        </p:nvSpPr>
        <p:spPr>
          <a:xfrm>
            <a:off x="571504" y="1133043"/>
            <a:ext cx="10241640" cy="677108"/>
          </a:xfrm>
        </p:spPr>
        <p:txBody>
          <a:bodyPr/>
          <a:lstStyle/>
          <a:p>
            <a:pPr>
              <a:spcBef>
                <a:spcPts val="0"/>
              </a:spcBef>
              <a:spcAft>
                <a:spcPts val="0"/>
              </a:spcAft>
            </a:pPr>
            <a:r>
              <a:rPr lang="en-US" dirty="0"/>
              <a:t>This was an example of how simple it can be to configure Einstein Vision with your OWN photos and immediately begin using it.</a:t>
            </a:r>
          </a:p>
        </p:txBody>
      </p:sp>
      <p:sp>
        <p:nvSpPr>
          <p:cNvPr id="13" name="TextBox 12">
            <a:extLst>
              <a:ext uri="{FF2B5EF4-FFF2-40B4-BE49-F238E27FC236}">
                <a16:creationId xmlns:a16="http://schemas.microsoft.com/office/drawing/2014/main" id="{F4BFF925-116F-AD47-86F9-E682CF8416DB}"/>
              </a:ext>
            </a:extLst>
          </p:cNvPr>
          <p:cNvSpPr txBox="1"/>
          <p:nvPr/>
        </p:nvSpPr>
        <p:spPr>
          <a:xfrm>
            <a:off x="4697506" y="2187388"/>
            <a:ext cx="6777318" cy="2554545"/>
          </a:xfrm>
          <a:prstGeom prst="rect">
            <a:avLst/>
          </a:prstGeom>
          <a:noFill/>
        </p:spPr>
        <p:txBody>
          <a:bodyPr wrap="square" rtlCol="0">
            <a:spAutoFit/>
          </a:bodyPr>
          <a:lstStyle/>
          <a:p>
            <a:r>
              <a:rPr lang="en-US" sz="2000" dirty="0">
                <a:hlinkClick r:id="rId4"/>
              </a:rPr>
              <a:t>https://github.com/pbergner/df19-einstein</a:t>
            </a:r>
            <a:endParaRPr lang="en-US" sz="2000" dirty="0"/>
          </a:p>
          <a:p>
            <a:br>
              <a:rPr lang="en-US" sz="2000" dirty="0">
                <a:solidFill>
                  <a:schemeClr val="accent2"/>
                </a:solidFill>
              </a:rPr>
            </a:br>
            <a:r>
              <a:rPr lang="en-US" sz="2000" dirty="0">
                <a:solidFill>
                  <a:schemeClr val="accent2"/>
                </a:solidFill>
              </a:rPr>
              <a:t>Includes:</a:t>
            </a:r>
          </a:p>
          <a:p>
            <a:pPr marL="342900" indent="-342900">
              <a:buFontTx/>
              <a:buChar char="-"/>
            </a:pPr>
            <a:r>
              <a:rPr lang="en-US" sz="2000" dirty="0">
                <a:solidFill>
                  <a:schemeClr val="accent2"/>
                </a:solidFill>
              </a:rPr>
              <a:t>Einstein command </a:t>
            </a:r>
            <a:r>
              <a:rPr lang="en-US" sz="2000" dirty="0" err="1">
                <a:solidFill>
                  <a:schemeClr val="accent2"/>
                </a:solidFill>
              </a:rPr>
              <a:t>cheatsheet</a:t>
            </a:r>
            <a:endParaRPr lang="en-US" sz="2000" dirty="0">
              <a:solidFill>
                <a:schemeClr val="accent2"/>
              </a:solidFill>
            </a:endParaRPr>
          </a:p>
          <a:p>
            <a:pPr marL="342900" indent="-342900">
              <a:buFontTx/>
              <a:buChar char="-"/>
            </a:pPr>
            <a:r>
              <a:rPr lang="en-US" sz="2000" dirty="0" err="1">
                <a:solidFill>
                  <a:schemeClr val="accent2"/>
                </a:solidFill>
              </a:rPr>
              <a:t>Slidedeck</a:t>
            </a:r>
            <a:endParaRPr lang="en-US" sz="2000" dirty="0">
              <a:solidFill>
                <a:schemeClr val="accent2"/>
              </a:solidFill>
            </a:endParaRPr>
          </a:p>
          <a:p>
            <a:pPr marL="342900" indent="-342900">
              <a:buFontTx/>
              <a:buChar char="-"/>
            </a:pPr>
            <a:r>
              <a:rPr lang="en-US" sz="2000" dirty="0">
                <a:solidFill>
                  <a:schemeClr val="accent2"/>
                </a:solidFill>
              </a:rPr>
              <a:t>Trailhead links</a:t>
            </a:r>
          </a:p>
          <a:p>
            <a:pPr marL="342900" indent="-342900">
              <a:buFontTx/>
              <a:buChar char="-"/>
            </a:pPr>
            <a:r>
              <a:rPr lang="en-US" sz="2000" dirty="0">
                <a:solidFill>
                  <a:schemeClr val="accent2"/>
                </a:solidFill>
              </a:rPr>
              <a:t>Einstein API links</a:t>
            </a:r>
            <a:br>
              <a:rPr lang="en-US" sz="2000" dirty="0">
                <a:solidFill>
                  <a:schemeClr val="accent2"/>
                </a:solidFill>
              </a:rPr>
            </a:br>
            <a:endParaRPr lang="en-US" sz="2000" dirty="0">
              <a:solidFill>
                <a:schemeClr val="accent2"/>
              </a:solidFill>
            </a:endParaRPr>
          </a:p>
        </p:txBody>
      </p:sp>
      <p:pic>
        <p:nvPicPr>
          <p:cNvPr id="14" name="Picture 13">
            <a:extLst>
              <a:ext uri="{FF2B5EF4-FFF2-40B4-BE49-F238E27FC236}">
                <a16:creationId xmlns:a16="http://schemas.microsoft.com/office/drawing/2014/main" id="{B68DBD64-67D1-5548-AD87-9A4CFB415C70}"/>
              </a:ext>
            </a:extLst>
          </p:cNvPr>
          <p:cNvPicPr>
            <a:picLocks noChangeAspect="1"/>
          </p:cNvPicPr>
          <p:nvPr/>
        </p:nvPicPr>
        <p:blipFill>
          <a:blip r:embed="rId5"/>
          <a:stretch>
            <a:fillRect/>
          </a:stretch>
        </p:blipFill>
        <p:spPr>
          <a:xfrm>
            <a:off x="571500" y="1853708"/>
            <a:ext cx="1537189" cy="1612174"/>
          </a:xfrm>
          <a:prstGeom prst="rect">
            <a:avLst/>
          </a:prstGeom>
        </p:spPr>
      </p:pic>
    </p:spTree>
    <p:extLst>
      <p:ext uri="{BB962C8B-B14F-4D97-AF65-F5344CB8AC3E}">
        <p14:creationId xmlns:p14="http://schemas.microsoft.com/office/powerpoint/2010/main" val="12148272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571501" y="1717149"/>
            <a:ext cx="11045952" cy="2289556"/>
          </a:xfrm>
        </p:spPr>
        <p:txBody>
          <a:bodyPr/>
          <a:lstStyle/>
          <a:p>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spcBef>
                <a:spcPts val="600"/>
              </a:spcBef>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spcBef>
                <a:spcPts val="600"/>
              </a:spcBef>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p:txBody>
      </p:sp>
      <p:sp>
        <p:nvSpPr>
          <p:cNvPr id="14" name="Text Placeholder 13"/>
          <p:cNvSpPr>
            <a:spLocks noGrp="1"/>
          </p:cNvSpPr>
          <p:nvPr>
            <p:ph type="body" sz="quarter" idx="16"/>
          </p:nvPr>
        </p:nvSpPr>
        <p:spPr/>
        <p:txBody>
          <a:bodyPr/>
          <a:lstStyle/>
          <a:p>
            <a:r>
              <a:rPr lang="en-US"/>
              <a:t>Statement under the Private Securities Litigation Reform Act of 1995</a:t>
            </a:r>
            <a:endParaRPr lang="en-US" dirty="0"/>
          </a:p>
        </p:txBody>
      </p:sp>
      <p:sp>
        <p:nvSpPr>
          <p:cNvPr id="7" name="Title 6"/>
          <p:cNvSpPr>
            <a:spLocks noGrp="1"/>
          </p:cNvSpPr>
          <p:nvPr>
            <p:ph type="title"/>
          </p:nvPr>
        </p:nvSpPr>
        <p:spPr/>
        <p:txBody>
          <a:bodyPr/>
          <a:lstStyle/>
          <a:p>
            <a:r>
              <a:rPr lang="en-US" dirty="0"/>
              <a:t>Forward-Looking Statement</a:t>
            </a:r>
          </a:p>
        </p:txBody>
      </p:sp>
      <p:pic>
        <p:nvPicPr>
          <p:cNvPr id="6" name="pasted-image.pdf" descr="pasted-image.pdf"/>
          <p:cNvPicPr>
            <a:picLocks noChangeAspect="1"/>
          </p:cNvPicPr>
          <p:nvPr/>
        </p:nvPicPr>
        <p:blipFill>
          <a:blip r:embed="rId3"/>
          <a:stretch>
            <a:fillRect/>
          </a:stretch>
        </p:blipFill>
        <p:spPr>
          <a:xfrm>
            <a:off x="11030573" y="565460"/>
            <a:ext cx="635734" cy="445095"/>
          </a:xfrm>
          <a:prstGeom prst="rect">
            <a:avLst/>
          </a:prstGeom>
          <a:ln w="12700">
            <a:miter lim="400000"/>
          </a:ln>
        </p:spPr>
      </p:pic>
    </p:spTree>
    <p:extLst>
      <p:ext uri="{BB962C8B-B14F-4D97-AF65-F5344CB8AC3E}">
        <p14:creationId xmlns:p14="http://schemas.microsoft.com/office/powerpoint/2010/main" val="88762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you’ll learn today</a:t>
            </a:r>
          </a:p>
        </p:txBody>
      </p:sp>
      <p:sp>
        <p:nvSpPr>
          <p:cNvPr id="3" name="Content Placeholder 2"/>
          <p:cNvSpPr>
            <a:spLocks noGrp="1"/>
          </p:cNvSpPr>
          <p:nvPr>
            <p:ph sz="quarter" idx="10"/>
          </p:nvPr>
        </p:nvSpPr>
        <p:spPr/>
        <p:txBody>
          <a:bodyPr/>
          <a:lstStyle/>
          <a:p>
            <a:r>
              <a:rPr lang="en-US" dirty="0"/>
              <a:t>What is Einstein Vision?</a:t>
            </a:r>
          </a:p>
          <a:p>
            <a:endParaRPr lang="en-US" dirty="0"/>
          </a:p>
          <a:p>
            <a:r>
              <a:rPr lang="en-US" dirty="0"/>
              <a:t>How to prepare photos, upload photos, and train Einstein</a:t>
            </a:r>
          </a:p>
          <a:p>
            <a:endParaRPr lang="en-US" dirty="0"/>
          </a:p>
          <a:p>
            <a:r>
              <a:rPr lang="en-US" dirty="0"/>
              <a:t>A quick demo of Einstein Vision in action!</a:t>
            </a:r>
          </a:p>
          <a:p>
            <a:endParaRPr lang="en-US" dirty="0"/>
          </a:p>
          <a:p>
            <a:r>
              <a:rPr lang="en-US" dirty="0"/>
              <a:t>Next steps you can accomplish on your own</a:t>
            </a:r>
          </a:p>
          <a:p>
            <a:endParaRPr lang="en-US" dirty="0"/>
          </a:p>
        </p:txBody>
      </p:sp>
      <p:pic>
        <p:nvPicPr>
          <p:cNvPr id="8" name="Picture 7">
            <a:extLst>
              <a:ext uri="{FF2B5EF4-FFF2-40B4-BE49-F238E27FC236}">
                <a16:creationId xmlns:a16="http://schemas.microsoft.com/office/drawing/2014/main" id="{325D0951-B4F5-3546-9AE1-5D13E5DF17FC}"/>
              </a:ext>
            </a:extLst>
          </p:cNvPr>
          <p:cNvPicPr>
            <a:picLocks noChangeAspect="1"/>
          </p:cNvPicPr>
          <p:nvPr/>
        </p:nvPicPr>
        <p:blipFill>
          <a:blip r:embed="rId3"/>
          <a:stretch>
            <a:fillRect/>
          </a:stretch>
        </p:blipFill>
        <p:spPr>
          <a:xfrm>
            <a:off x="6185210" y="3305194"/>
            <a:ext cx="3987379" cy="1850144"/>
          </a:xfrm>
          <a:prstGeom prst="rect">
            <a:avLst/>
          </a:prstGeom>
        </p:spPr>
      </p:pic>
    </p:spTree>
    <p:extLst>
      <p:ext uri="{BB962C8B-B14F-4D97-AF65-F5344CB8AC3E}">
        <p14:creationId xmlns:p14="http://schemas.microsoft.com/office/powerpoint/2010/main" val="403567241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Einstein Vision?</a:t>
            </a:r>
          </a:p>
        </p:txBody>
      </p:sp>
      <p:sp>
        <p:nvSpPr>
          <p:cNvPr id="3" name="Content Placeholder 2"/>
          <p:cNvSpPr>
            <a:spLocks noGrp="1"/>
          </p:cNvSpPr>
          <p:nvPr>
            <p:ph sz="quarter" idx="11"/>
          </p:nvPr>
        </p:nvSpPr>
        <p:spPr>
          <a:xfrm>
            <a:off x="571500" y="1482516"/>
            <a:ext cx="11045952" cy="3214113"/>
          </a:xfrm>
        </p:spPr>
        <p:txBody>
          <a:bodyPr/>
          <a:lstStyle/>
          <a:p>
            <a:r>
              <a:rPr lang="en-US" dirty="0"/>
              <a:t>The Einstein Vision API allows you to classify photos based on your own categorized images.</a:t>
            </a:r>
          </a:p>
          <a:p>
            <a:pPr marL="457200" indent="-457200">
              <a:buAutoNum type="arabicParenR"/>
            </a:pPr>
            <a:r>
              <a:rPr lang="en-US" dirty="0"/>
              <a:t>You upload categorized sample images</a:t>
            </a:r>
          </a:p>
          <a:p>
            <a:pPr marL="457200" indent="-457200">
              <a:buAutoNum type="arabicParenR"/>
            </a:pPr>
            <a:r>
              <a:rPr lang="en-US" dirty="0"/>
              <a:t>You run a few commands to train Einstein</a:t>
            </a:r>
          </a:p>
          <a:p>
            <a:pPr marL="457200" indent="-457200">
              <a:buAutoNum type="arabicParenR"/>
            </a:pPr>
            <a:r>
              <a:rPr lang="en-US" dirty="0"/>
              <a:t>You’re done! Now you can send images via an API callout and get back results!</a:t>
            </a:r>
          </a:p>
        </p:txBody>
      </p:sp>
      <p:sp>
        <p:nvSpPr>
          <p:cNvPr id="2" name="Footer Placeholder 1">
            <a:extLst>
              <a:ext uri="{FF2B5EF4-FFF2-40B4-BE49-F238E27FC236}">
                <a16:creationId xmlns:a16="http://schemas.microsoft.com/office/drawing/2014/main" id="{5DC30D1C-CFD7-D040-954E-80A7FC517A8F}"/>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376393216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can I use it?</a:t>
            </a:r>
          </a:p>
        </p:txBody>
      </p:sp>
      <p:sp>
        <p:nvSpPr>
          <p:cNvPr id="3" name="Content Placeholder 2"/>
          <p:cNvSpPr>
            <a:spLocks noGrp="1"/>
          </p:cNvSpPr>
          <p:nvPr>
            <p:ph sz="quarter" idx="11"/>
          </p:nvPr>
        </p:nvSpPr>
        <p:spPr/>
        <p:txBody>
          <a:bodyPr/>
          <a:lstStyle/>
          <a:p>
            <a:r>
              <a:rPr lang="en-US" dirty="0"/>
              <a:t>Let’s consider how it may be useful in several industries:</a:t>
            </a:r>
            <a:br>
              <a:rPr lang="en-US" dirty="0"/>
            </a:br>
            <a:endParaRPr lang="en-US" dirty="0"/>
          </a:p>
          <a:p>
            <a:pPr lvl="1"/>
            <a:r>
              <a:rPr lang="en-US" dirty="0">
                <a:solidFill>
                  <a:schemeClr val="accent2"/>
                </a:solidFill>
              </a:rPr>
              <a:t>Expedite site inspections – an on-site inspector could classify mold immediately</a:t>
            </a:r>
            <a:br>
              <a:rPr lang="en-US" dirty="0">
                <a:solidFill>
                  <a:schemeClr val="accent2"/>
                </a:solidFill>
              </a:rPr>
            </a:br>
            <a:endParaRPr lang="en-US" dirty="0">
              <a:solidFill>
                <a:schemeClr val="accent2"/>
              </a:solidFill>
            </a:endParaRPr>
          </a:p>
          <a:p>
            <a:pPr lvl="1"/>
            <a:r>
              <a:rPr lang="en-US" dirty="0">
                <a:solidFill>
                  <a:schemeClr val="accent2"/>
                </a:solidFill>
              </a:rPr>
              <a:t>Product compliance –verifying brand compliance or product placement</a:t>
            </a:r>
          </a:p>
          <a:p>
            <a:pPr marL="0" lvl="1" indent="0">
              <a:buNone/>
            </a:pPr>
            <a:endParaRPr lang="en-US" dirty="0">
              <a:solidFill>
                <a:schemeClr val="accent2"/>
              </a:solidFill>
            </a:endParaRPr>
          </a:p>
          <a:p>
            <a:pPr lvl="1"/>
            <a:r>
              <a:rPr lang="en-US" dirty="0">
                <a:solidFill>
                  <a:schemeClr val="accent2"/>
                </a:solidFill>
              </a:rPr>
              <a:t>Assist field service technicians – a technician could classify parts, or quickly check inventory for a specific part</a:t>
            </a:r>
          </a:p>
        </p:txBody>
      </p:sp>
    </p:spTree>
    <p:extLst>
      <p:ext uri="{BB962C8B-B14F-4D97-AF65-F5344CB8AC3E}">
        <p14:creationId xmlns:p14="http://schemas.microsoft.com/office/powerpoint/2010/main" val="32795148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30AB33-C190-9C4C-9549-FAFBBB15BC09}"/>
              </a:ext>
            </a:extLst>
          </p:cNvPr>
          <p:cNvSpPr>
            <a:spLocks noGrp="1"/>
          </p:cNvSpPr>
          <p:nvPr>
            <p:ph type="title"/>
          </p:nvPr>
        </p:nvSpPr>
        <p:spPr>
          <a:xfrm>
            <a:off x="571500" y="63503"/>
            <a:ext cx="11045952" cy="990119"/>
          </a:xfrm>
        </p:spPr>
        <p:txBody>
          <a:bodyPr/>
          <a:lstStyle/>
          <a:p>
            <a:r>
              <a:rPr lang="en-US" dirty="0"/>
              <a:t>1. Register</a:t>
            </a:r>
          </a:p>
        </p:txBody>
      </p:sp>
      <p:sp>
        <p:nvSpPr>
          <p:cNvPr id="9" name="Content Placeholder 6">
            <a:extLst>
              <a:ext uri="{FF2B5EF4-FFF2-40B4-BE49-F238E27FC236}">
                <a16:creationId xmlns:a16="http://schemas.microsoft.com/office/drawing/2014/main" id="{EAD5150A-D239-0544-9A76-F8171A667833}"/>
              </a:ext>
            </a:extLst>
          </p:cNvPr>
          <p:cNvSpPr txBox="1">
            <a:spLocks/>
          </p:cNvSpPr>
          <p:nvPr/>
        </p:nvSpPr>
        <p:spPr>
          <a:xfrm>
            <a:off x="571501" y="1764285"/>
            <a:ext cx="5408386" cy="4223766"/>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First we need to create a user for Einstein </a:t>
            </a:r>
            <a:br>
              <a:rPr lang="en-US"/>
            </a:br>
            <a:r>
              <a:rPr lang="en-US">
                <a:hlinkClick r:id="rId3"/>
              </a:rPr>
              <a:t>https://api.einstein.ai/signup </a:t>
            </a:r>
            <a:endParaRPr lang="en-US"/>
          </a:p>
          <a:p>
            <a:r>
              <a:rPr lang="en-US"/>
              <a:t>After registering you’ll be provided a RSA Private key. </a:t>
            </a:r>
          </a:p>
          <a:p>
            <a:r>
              <a:rPr lang="en-US"/>
              <a:t>Since this user is for DEMO/TESTING ONLY you can copy the key and all of its text to a text file for now.</a:t>
            </a:r>
          </a:p>
        </p:txBody>
      </p:sp>
      <p:pic>
        <p:nvPicPr>
          <p:cNvPr id="10" name="Picture 9">
            <a:extLst>
              <a:ext uri="{FF2B5EF4-FFF2-40B4-BE49-F238E27FC236}">
                <a16:creationId xmlns:a16="http://schemas.microsoft.com/office/drawing/2014/main" id="{DB129510-EA77-944F-AD10-7B707CFFEE88}"/>
              </a:ext>
            </a:extLst>
          </p:cNvPr>
          <p:cNvPicPr>
            <a:picLocks noChangeAspect="1"/>
          </p:cNvPicPr>
          <p:nvPr/>
        </p:nvPicPr>
        <p:blipFill>
          <a:blip r:embed="rId4"/>
          <a:stretch>
            <a:fillRect/>
          </a:stretch>
        </p:blipFill>
        <p:spPr>
          <a:xfrm>
            <a:off x="6359525" y="1764285"/>
            <a:ext cx="5626100" cy="4292600"/>
          </a:xfrm>
          <a:prstGeom prst="rect">
            <a:avLst/>
          </a:prstGeom>
        </p:spPr>
      </p:pic>
    </p:spTree>
    <p:extLst>
      <p:ext uri="{BB962C8B-B14F-4D97-AF65-F5344CB8AC3E}">
        <p14:creationId xmlns:p14="http://schemas.microsoft.com/office/powerpoint/2010/main" val="16193503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30AB33-C190-9C4C-9549-FAFBBB15BC09}"/>
              </a:ext>
            </a:extLst>
          </p:cNvPr>
          <p:cNvSpPr>
            <a:spLocks noGrp="1"/>
          </p:cNvSpPr>
          <p:nvPr>
            <p:ph type="title"/>
          </p:nvPr>
        </p:nvSpPr>
        <p:spPr>
          <a:xfrm>
            <a:off x="571500" y="63503"/>
            <a:ext cx="11045952" cy="990119"/>
          </a:xfrm>
        </p:spPr>
        <p:txBody>
          <a:bodyPr/>
          <a:lstStyle/>
          <a:p>
            <a:r>
              <a:rPr lang="en-US" dirty="0"/>
              <a:t>2. Install an unmanaged package to get started</a:t>
            </a:r>
          </a:p>
        </p:txBody>
      </p:sp>
      <p:sp>
        <p:nvSpPr>
          <p:cNvPr id="7" name="Content Placeholder 2">
            <a:extLst>
              <a:ext uri="{FF2B5EF4-FFF2-40B4-BE49-F238E27FC236}">
                <a16:creationId xmlns:a16="http://schemas.microsoft.com/office/drawing/2014/main" id="{2E6E8D71-4FB7-4E40-B72E-1B7064B72940}"/>
              </a:ext>
            </a:extLst>
          </p:cNvPr>
          <p:cNvSpPr txBox="1">
            <a:spLocks/>
          </p:cNvSpPr>
          <p:nvPr/>
        </p:nvSpPr>
        <p:spPr>
          <a:xfrm>
            <a:off x="571500" y="1764287"/>
            <a:ext cx="11045952" cy="1664713"/>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3"/>
              </a:rPr>
              <a:t>https://github.com/pbergner/df19-einstein-vision</a:t>
            </a:r>
            <a:endParaRPr lang="en-US" dirty="0"/>
          </a:p>
          <a:p>
            <a:r>
              <a:rPr lang="en-US" dirty="0"/>
              <a:t>Note: this package includes bootstrap code to help get you up and running quickly as well as other assets from this presentation</a:t>
            </a:r>
          </a:p>
        </p:txBody>
      </p:sp>
    </p:spTree>
    <p:extLst>
      <p:ext uri="{BB962C8B-B14F-4D97-AF65-F5344CB8AC3E}">
        <p14:creationId xmlns:p14="http://schemas.microsoft.com/office/powerpoint/2010/main" val="4489100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Take lots and lots of photos!</a:t>
            </a:r>
          </a:p>
        </p:txBody>
      </p:sp>
      <p:sp>
        <p:nvSpPr>
          <p:cNvPr id="3" name="Content Placeholder 2"/>
          <p:cNvSpPr>
            <a:spLocks noGrp="1"/>
          </p:cNvSpPr>
          <p:nvPr>
            <p:ph sz="quarter" idx="11"/>
          </p:nvPr>
        </p:nvSpPr>
        <p:spPr>
          <a:xfrm>
            <a:off x="571500" y="1314351"/>
            <a:ext cx="11045952" cy="3214113"/>
          </a:xfrm>
        </p:spPr>
        <p:txBody>
          <a:bodyPr/>
          <a:lstStyle/>
          <a:p>
            <a:r>
              <a:rPr lang="en-US" dirty="0"/>
              <a:t>This is your chance to prove you really are the amateur photographer you say you are on your online dating profile</a:t>
            </a:r>
          </a:p>
          <a:p>
            <a:r>
              <a:rPr lang="en-US" dirty="0"/>
              <a:t>Create a folder for each photo category and upload sample photos to each</a:t>
            </a:r>
          </a:p>
          <a:p>
            <a:r>
              <a:rPr lang="en-US" dirty="0"/>
              <a:t>Photo Tips</a:t>
            </a:r>
          </a:p>
          <a:p>
            <a:pPr lvl="1"/>
            <a:r>
              <a:rPr lang="en-US" dirty="0"/>
              <a:t>Include a wide variety of images</a:t>
            </a:r>
          </a:p>
          <a:p>
            <a:pPr lvl="1"/>
            <a:r>
              <a:rPr lang="en-US" dirty="0"/>
              <a:t>Lots of different angles and backgrounds</a:t>
            </a:r>
          </a:p>
          <a:p>
            <a:pPr lvl="1"/>
            <a:r>
              <a:rPr lang="en-US" dirty="0"/>
              <a:t>Color and black &amp; white</a:t>
            </a:r>
          </a:p>
          <a:p>
            <a:pPr lvl="1"/>
            <a:r>
              <a:rPr lang="en-US" dirty="0"/>
              <a:t>Blurred</a:t>
            </a:r>
          </a:p>
          <a:p>
            <a:pPr lvl="1"/>
            <a:r>
              <a:rPr lang="en-US" dirty="0"/>
              <a:t>That contain objects it might typically be seen with</a:t>
            </a:r>
          </a:p>
        </p:txBody>
      </p:sp>
      <p:sp>
        <p:nvSpPr>
          <p:cNvPr id="2" name="Footer Placeholder 1">
            <a:extLst>
              <a:ext uri="{FF2B5EF4-FFF2-40B4-BE49-F238E27FC236}">
                <a16:creationId xmlns:a16="http://schemas.microsoft.com/office/drawing/2014/main" id="{5DC30D1C-CFD7-D040-954E-80A7FC517A8F}"/>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125303242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132695</TotalTime>
  <Words>1571</Words>
  <Application>Microsoft Macintosh PowerPoint</Application>
  <PresentationFormat>Custom</PresentationFormat>
  <Paragraphs>136</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Salesforce Sans</vt:lpstr>
      <vt:lpstr>Salesforce Sans Light</vt:lpstr>
      <vt:lpstr>Salesforce PPT Template - 2018 </vt:lpstr>
      <vt:lpstr>Leverage Einstein Vision to Categorize Your Photos</vt:lpstr>
      <vt:lpstr>Phil Bergner</vt:lpstr>
      <vt:lpstr>Forward-Looking Statement</vt:lpstr>
      <vt:lpstr>What you’ll learn today</vt:lpstr>
      <vt:lpstr>What is Einstein Vision?</vt:lpstr>
      <vt:lpstr>How can I use it?</vt:lpstr>
      <vt:lpstr>1. Register</vt:lpstr>
      <vt:lpstr>2. Install an unmanaged package to get started</vt:lpstr>
      <vt:lpstr>3. Take lots and lots of photos!</vt:lpstr>
      <vt:lpstr>Time to Train Einstein</vt:lpstr>
      <vt:lpstr>4. Generate an OAuth Token</vt:lpstr>
      <vt:lpstr>5. Upload your photos to Einstein</vt:lpstr>
      <vt:lpstr>6. Copy your dataset ID from the result</vt:lpstr>
      <vt:lpstr>7. Train your Dataset</vt:lpstr>
      <vt:lpstr>8. Copy your model Id from the result</vt:lpstr>
      <vt:lpstr>What did we do?</vt:lpstr>
      <vt:lpstr>Navigate to the Einstein Details Custom Metadata</vt:lpstr>
      <vt:lpstr>Time to test it out!</vt:lpstr>
      <vt:lpstr>Next Steps</vt:lpstr>
      <vt:lpstr>Thank you!</vt:lpstr>
    </vt:vector>
  </TitlesOfParts>
  <Manager>Aaron Rabideau</Manager>
  <Company>Salesforce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Phil Bergner</cp:lastModifiedBy>
  <cp:revision>5255</cp:revision>
  <cp:lastPrinted>2019-10-17T18:30:48Z</cp:lastPrinted>
  <dcterms:created xsi:type="dcterms:W3CDTF">2014-09-29T18:28:17Z</dcterms:created>
  <dcterms:modified xsi:type="dcterms:W3CDTF">2019-11-19T20:51:42Z</dcterms:modified>
  <cp:category/>
</cp:coreProperties>
</file>